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680700" cy="7556500"/>
  <p:notesSz cx="10680700" cy="75565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2925" y="3829278"/>
            <a:ext cx="732790" cy="228600"/>
          </a:xfrm>
          <a:custGeom>
            <a:avLst/>
            <a:gdLst/>
            <a:ahLst/>
            <a:cxnLst/>
            <a:rect l="l" t="t" r="r" b="b"/>
            <a:pathLst>
              <a:path w="732789" h="228600">
                <a:moveTo>
                  <a:pt x="732243" y="0"/>
                </a:moveTo>
                <a:lnTo>
                  <a:pt x="0" y="0"/>
                </a:lnTo>
                <a:lnTo>
                  <a:pt x="0" y="228473"/>
                </a:lnTo>
                <a:lnTo>
                  <a:pt x="732243" y="228473"/>
                </a:lnTo>
                <a:lnTo>
                  <a:pt x="73224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29796" y="6022657"/>
            <a:ext cx="595630" cy="228600"/>
          </a:xfrm>
          <a:custGeom>
            <a:avLst/>
            <a:gdLst/>
            <a:ahLst/>
            <a:cxnLst/>
            <a:rect l="l" t="t" r="r" b="b"/>
            <a:pathLst>
              <a:path w="595629" h="228600">
                <a:moveTo>
                  <a:pt x="595223" y="0"/>
                </a:moveTo>
                <a:lnTo>
                  <a:pt x="0" y="0"/>
                </a:lnTo>
                <a:lnTo>
                  <a:pt x="0" y="228472"/>
                </a:lnTo>
                <a:lnTo>
                  <a:pt x="595223" y="228472"/>
                </a:lnTo>
                <a:lnTo>
                  <a:pt x="59522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81198" y="6022657"/>
            <a:ext cx="1139190" cy="228600"/>
          </a:xfrm>
          <a:custGeom>
            <a:avLst/>
            <a:gdLst/>
            <a:ahLst/>
            <a:cxnLst/>
            <a:rect l="l" t="t" r="r" b="b"/>
            <a:pathLst>
              <a:path w="1139190" h="228600">
                <a:moveTo>
                  <a:pt x="1138707" y="0"/>
                </a:moveTo>
                <a:lnTo>
                  <a:pt x="0" y="0"/>
                </a:lnTo>
                <a:lnTo>
                  <a:pt x="0" y="228472"/>
                </a:lnTo>
                <a:lnTo>
                  <a:pt x="1138707" y="228472"/>
                </a:lnTo>
                <a:lnTo>
                  <a:pt x="113870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6571" y="492993"/>
            <a:ext cx="9997440" cy="6518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맑은 고딕"/>
                <a:cs typeface="맑은 고딕"/>
              </a:rPr>
              <a:t>공존이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생존이다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: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아기기후소송과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어린이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정치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참여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맑은 고딕"/>
                <a:cs typeface="맑은 고딕"/>
              </a:rPr>
              <a:t>장하나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정치하는엄마들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사무국장,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국회의원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맑은 고딕"/>
                <a:cs typeface="맑은 고딕"/>
              </a:rPr>
              <a:t>아기기후소송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354965" indent="-342900">
              <a:lnSpc>
                <a:spcPct val="100000"/>
              </a:lnSpc>
              <a:buChar char="■"/>
              <a:tabLst>
                <a:tab pos="355600" algn="l"/>
              </a:tabLst>
            </a:pPr>
            <a:r>
              <a:rPr sz="1800" spc="-5" dirty="0">
                <a:latin typeface="맑은 고딕"/>
                <a:cs typeface="맑은 고딕"/>
              </a:rPr>
              <a:t>IPCC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(Intergovernmental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Panel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on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Climate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Change,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기후변화에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관한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정부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간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협의체)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5080" indent="-635" algn="just">
              <a:lnSpc>
                <a:spcPct val="133700"/>
              </a:lnSpc>
              <a:buChar char="-"/>
              <a:tabLst>
                <a:tab pos="226060" algn="l"/>
              </a:tabLst>
            </a:pPr>
            <a:r>
              <a:rPr sz="1800" spc="-5" dirty="0">
                <a:latin typeface="맑은 고딕"/>
                <a:cs typeface="맑은 고딕"/>
              </a:rPr>
              <a:t>설립 : 기후변화에 관한 정부 간 협의체(IPCC)는 기후변화 문제에 대처하기 위해 세계기상기 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구(WMO)와</a:t>
            </a:r>
            <a:r>
              <a:rPr sz="1800" spc="44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유엔환경계획(UNEP)이</a:t>
            </a:r>
            <a:r>
              <a:rPr sz="1800" spc="44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1988년에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공동</a:t>
            </a:r>
            <a:r>
              <a:rPr sz="1800" spc="4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설립한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국제기구로,</a:t>
            </a:r>
            <a:r>
              <a:rPr sz="1800" spc="4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기후변화에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관한</a:t>
            </a:r>
            <a:r>
              <a:rPr sz="1800" spc="4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과학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적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규명에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기여</a:t>
            </a:r>
            <a:endParaRPr sz="180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spcBef>
                <a:spcPts val="5"/>
              </a:spcBef>
              <a:buChar char="-"/>
              <a:tabLst>
                <a:tab pos="237490" algn="l"/>
              </a:tabLst>
            </a:pPr>
            <a:r>
              <a:rPr sz="1800" dirty="0">
                <a:latin typeface="맑은 고딕"/>
                <a:cs typeface="맑은 고딕"/>
              </a:rPr>
              <a:t>역할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39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세계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과학자가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참여·발간하는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IPCC</a:t>
            </a:r>
            <a:r>
              <a:rPr sz="1800" spc="39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평가보고서(AR,</a:t>
            </a:r>
            <a:r>
              <a:rPr sz="1800" spc="39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Assessment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Report)는</a:t>
            </a:r>
            <a:r>
              <a:rPr sz="1800" spc="39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화의 과학적 근거와 정책 방향을 제시하고 </a:t>
            </a:r>
            <a:r>
              <a:rPr sz="1800" spc="-5" dirty="0">
                <a:latin typeface="맑은 고딕"/>
                <a:cs typeface="맑은 고딕"/>
              </a:rPr>
              <a:t>유엔기후변화협약(UNFCCC)에서 </a:t>
            </a:r>
            <a:r>
              <a:rPr sz="1800" dirty="0">
                <a:latin typeface="맑은 고딕"/>
                <a:cs typeface="맑은 고딕"/>
              </a:rPr>
              <a:t>정부 간 협상의 근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거자료로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활용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제1차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평가보고서('90)</a:t>
            </a:r>
            <a:r>
              <a:rPr sz="1800" dirty="0">
                <a:latin typeface="맑은 고딕"/>
                <a:cs typeface="맑은 고딕"/>
              </a:rPr>
              <a:t> →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유엔기후변화(기본)협약(UNFCCC,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United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Nations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Framework 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Convention </a:t>
            </a:r>
            <a:r>
              <a:rPr sz="1800" dirty="0">
                <a:latin typeface="맑은 고딕"/>
                <a:cs typeface="맑은 고딕"/>
              </a:rPr>
              <a:t>on </a:t>
            </a:r>
            <a:r>
              <a:rPr sz="1800" spc="-5" dirty="0">
                <a:latin typeface="맑은 고딕"/>
                <a:cs typeface="맑은 고딕"/>
              </a:rPr>
              <a:t>Climate Change) 채택('92.5. </a:t>
            </a:r>
            <a:r>
              <a:rPr sz="1800" dirty="0">
                <a:latin typeface="맑은 고딕"/>
                <a:cs typeface="맑은 고딕"/>
              </a:rPr>
              <a:t>리우데자네이루), 온실가스 감축·지구온난화 방지,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대한민국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92년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12월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가입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9065" y="2367026"/>
            <a:ext cx="9475470" cy="228600"/>
          </a:xfrm>
          <a:custGeom>
            <a:avLst/>
            <a:gdLst/>
            <a:ahLst/>
            <a:cxnLst/>
            <a:rect l="l" t="t" r="r" b="b"/>
            <a:pathLst>
              <a:path w="9475470" h="228600">
                <a:moveTo>
                  <a:pt x="9475012" y="0"/>
                </a:moveTo>
                <a:lnTo>
                  <a:pt x="0" y="0"/>
                </a:lnTo>
                <a:lnTo>
                  <a:pt x="0" y="228473"/>
                </a:lnTo>
                <a:lnTo>
                  <a:pt x="9475012" y="228473"/>
                </a:lnTo>
                <a:lnTo>
                  <a:pt x="947501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7616" y="2732582"/>
            <a:ext cx="8978900" cy="228600"/>
          </a:xfrm>
          <a:custGeom>
            <a:avLst/>
            <a:gdLst/>
            <a:ahLst/>
            <a:cxnLst/>
            <a:rect l="l" t="t" r="r" b="b"/>
            <a:pathLst>
              <a:path w="8978900" h="228600">
                <a:moveTo>
                  <a:pt x="8978734" y="0"/>
                </a:moveTo>
                <a:lnTo>
                  <a:pt x="0" y="0"/>
                </a:lnTo>
                <a:lnTo>
                  <a:pt x="0" y="228485"/>
                </a:lnTo>
                <a:lnTo>
                  <a:pt x="8978734" y="228485"/>
                </a:lnTo>
                <a:lnTo>
                  <a:pt x="897873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6963" y="493268"/>
            <a:ext cx="9997440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■"/>
              <a:tabLst>
                <a:tab pos="355600" algn="l"/>
              </a:tabLst>
            </a:pPr>
            <a:r>
              <a:rPr sz="1800" dirty="0">
                <a:latin typeface="맑은 고딕"/>
                <a:cs typeface="맑은 고딕"/>
              </a:rPr>
              <a:t>헌법소원</a:t>
            </a:r>
            <a:r>
              <a:rPr sz="1800" spc="20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청구인단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220979" indent="-208915" algn="just">
              <a:lnSpc>
                <a:spcPct val="100000"/>
              </a:lnSpc>
              <a:buChar char="-"/>
              <a:tabLst>
                <a:tab pos="221615" algn="l"/>
              </a:tabLst>
            </a:pPr>
            <a:r>
              <a:rPr sz="1800" spc="-5" dirty="0">
                <a:latin typeface="맑은 고딕"/>
                <a:cs typeface="맑은 고딕"/>
              </a:rPr>
              <a:t>2017년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출생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영유아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40명,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6~10세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어린이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22명,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총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62명</a:t>
            </a:r>
            <a:endParaRPr sz="1800">
              <a:latin typeface="맑은 고딕"/>
              <a:cs typeface="맑은 고딕"/>
            </a:endParaRPr>
          </a:p>
          <a:p>
            <a:pPr marL="241300" indent="-228600" algn="just">
              <a:lnSpc>
                <a:spcPct val="100000"/>
              </a:lnSpc>
              <a:spcBef>
                <a:spcPts val="720"/>
              </a:spcBef>
              <a:buChar char="-"/>
              <a:tabLst>
                <a:tab pos="241300" algn="l"/>
              </a:tabLst>
            </a:pPr>
            <a:r>
              <a:rPr sz="1800" spc="-5" dirty="0">
                <a:latin typeface="맑은 고딕"/>
                <a:cs typeface="맑은 고딕"/>
              </a:rPr>
              <a:t>2050년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30대,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2100년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80대가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어린이들이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소송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청구</a:t>
            </a:r>
            <a:endParaRPr sz="1800">
              <a:latin typeface="맑은 고딕"/>
              <a:cs typeface="맑은 고딕"/>
            </a:endParaRPr>
          </a:p>
          <a:p>
            <a:pPr marL="241300" marR="5080" indent="-228600" algn="just">
              <a:lnSpc>
                <a:spcPct val="133300"/>
              </a:lnSpc>
              <a:spcBef>
                <a:spcPts val="5"/>
              </a:spcBef>
              <a:buChar char="-"/>
              <a:tabLst>
                <a:tab pos="241300" algn="l"/>
              </a:tabLst>
            </a:pPr>
            <a:r>
              <a:rPr sz="1800" spc="-5" dirty="0">
                <a:latin typeface="맑은 고딕"/>
                <a:cs typeface="맑은 고딕"/>
              </a:rPr>
              <a:t>2018년</a:t>
            </a:r>
            <a:r>
              <a:rPr sz="1800" spc="58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12월</a:t>
            </a:r>
            <a:r>
              <a:rPr sz="1800" spc="58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제24차</a:t>
            </a:r>
            <a:r>
              <a:rPr sz="1800" spc="58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유엔기후변화당사국총회(COP24)</a:t>
            </a:r>
            <a:r>
              <a:rPr sz="1800" spc="5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그레타</a:t>
            </a:r>
            <a:r>
              <a:rPr sz="1800" spc="58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툰베리(2003년</a:t>
            </a:r>
            <a:r>
              <a:rPr sz="1800" spc="5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출생)</a:t>
            </a:r>
            <a:r>
              <a:rPr sz="1800" spc="5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연설문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중</a:t>
            </a:r>
            <a:r>
              <a:rPr sz="1800" spc="4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“당신들은</a:t>
            </a:r>
            <a:r>
              <a:rPr sz="1800" spc="4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아이들을</a:t>
            </a:r>
            <a:r>
              <a:rPr sz="1800" spc="4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사랑한다고</a:t>
            </a:r>
            <a:r>
              <a:rPr sz="1800" spc="4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말하면서도</a:t>
            </a:r>
            <a:r>
              <a:rPr sz="1800" spc="4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그들의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눈앞에서</a:t>
            </a:r>
            <a:r>
              <a:rPr sz="1800" spc="4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그들의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미래를</a:t>
            </a:r>
            <a:r>
              <a:rPr sz="1800" spc="4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훔쳐</a:t>
            </a:r>
            <a:r>
              <a:rPr sz="1800" spc="4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가고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있다.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정치적으로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가능한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아니라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일에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집중하기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전까지는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희망이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없다.”</a:t>
            </a:r>
            <a:endParaRPr sz="1800">
              <a:latin typeface="맑은 고딕"/>
              <a:cs typeface="맑은 고딕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270" y="3098152"/>
            <a:ext cx="7159536" cy="38612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93268"/>
            <a:ext cx="7733665" cy="6151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맑은 고딕"/>
                <a:cs typeface="맑은 고딕"/>
              </a:rPr>
              <a:t>-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2022년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6월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아기기후소송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기자회견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발언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2772410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“안녕하세요?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저는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흑석초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4학년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한제아입니다.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여기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나온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이유는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부탁이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있어서입니다.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754380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어른들은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환경을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지키겠다고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다짐하지만,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이것과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비슷합니다.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"저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불쌍하다"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하고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그냥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지나가는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것입니다.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그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사람이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자기와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별로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상관이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없기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때문입니다.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5080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어른들이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지키겠다고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말하는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마찬가지입니다.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어른들은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별로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상관이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없습니다.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기후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위기가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심각해진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미래에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어른들은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없고,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바로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고통스럽게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살아갈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것입니다.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4120515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저에게는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기본권이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있습니다.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인간답게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살아갈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권리가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있습니다.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그런데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그걸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어른들이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파괴하고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있습니다.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01828"/>
            <a:ext cx="8419465" cy="404876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800" dirty="0">
                <a:latin typeface="맑은 고딕"/>
                <a:cs typeface="맑은 고딕"/>
              </a:rPr>
              <a:t>우리뿐만</a:t>
            </a:r>
            <a:r>
              <a:rPr sz="1800" spc="20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아닙니다.</a:t>
            </a:r>
            <a:endParaRPr sz="1800">
              <a:latin typeface="맑은 고딕"/>
              <a:cs typeface="맑은 고딕"/>
            </a:endParaRPr>
          </a:p>
          <a:p>
            <a:pPr marL="12700" marR="5080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인간보다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먼저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살아왔던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동물들은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때문에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벌써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많이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사라졌습니다.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동물들도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살아가야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합니다.</a:t>
            </a:r>
            <a:endParaRPr sz="1800">
              <a:latin typeface="맑은 고딕"/>
              <a:cs typeface="맑은 고딕"/>
            </a:endParaRPr>
          </a:p>
          <a:p>
            <a:pPr marL="12700" marR="2125980">
              <a:lnSpc>
                <a:spcPct val="266700"/>
              </a:lnSpc>
            </a:pPr>
            <a:r>
              <a:rPr sz="1800" dirty="0">
                <a:latin typeface="맑은 고딕"/>
                <a:cs typeface="맑은 고딕"/>
              </a:rPr>
              <a:t>저도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환경을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위해서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노력하지만,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그걸로는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부족합니다.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크면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너무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늦습니다.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우리한테</a:t>
            </a:r>
            <a:r>
              <a:rPr sz="1800" spc="2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떠넘기지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마세요.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바로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지금,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훨씬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많이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줄여야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꼭</a:t>
            </a:r>
            <a:r>
              <a:rPr sz="1800" spc="20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부탁합니다.”</a:t>
            </a:r>
            <a:endParaRPr sz="1800">
              <a:latin typeface="맑은 고딕"/>
              <a:cs typeface="맑은 고딕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270" y="4560404"/>
            <a:ext cx="2534691" cy="117132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08134" y="4560404"/>
            <a:ext cx="2534691" cy="117132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46963" y="6098540"/>
            <a:ext cx="99955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33300"/>
              </a:lnSpc>
              <a:spcBef>
                <a:spcPts val="100"/>
              </a:spcBef>
              <a:tabLst>
                <a:tab pos="240665" algn="l"/>
              </a:tabLst>
            </a:pPr>
            <a:r>
              <a:rPr sz="1800" dirty="0">
                <a:latin typeface="맑은 고딕"/>
                <a:cs typeface="맑은 고딕"/>
              </a:rPr>
              <a:t>-	폭력적인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악성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댓글들</a:t>
            </a:r>
            <a:r>
              <a:rPr sz="1800" spc="29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“아기들을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이용한다.”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뭘</a:t>
            </a:r>
            <a:r>
              <a:rPr sz="1800" spc="29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위해서?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“어른이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시킨</a:t>
            </a:r>
            <a:r>
              <a:rPr sz="1800" spc="2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대로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한다.”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자기</a:t>
            </a:r>
            <a:r>
              <a:rPr sz="1800" spc="2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수준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으로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판단.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93268"/>
            <a:ext cx="9995535" cy="6517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665" algn="l"/>
              </a:tabLst>
            </a:pPr>
            <a:r>
              <a:rPr sz="1800" dirty="0">
                <a:latin typeface="맑은 고딕"/>
                <a:cs typeface="맑은 고딕"/>
              </a:rPr>
              <a:t>-	</a:t>
            </a:r>
            <a:r>
              <a:rPr sz="1800" spc="-5" dirty="0">
                <a:latin typeface="맑은 고딕"/>
                <a:cs typeface="맑은 고딕"/>
              </a:rPr>
              <a:t>2022년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11월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삼척블루파워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최초점화(시운전)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저지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기자회견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발언</a:t>
            </a:r>
            <a:endParaRPr sz="1800">
              <a:latin typeface="맑은 고딕"/>
              <a:cs typeface="맑은 고딕"/>
            </a:endParaRPr>
          </a:p>
          <a:p>
            <a:pPr marL="12700" marR="5547995">
              <a:lnSpc>
                <a:spcPct val="266700"/>
              </a:lnSpc>
            </a:pPr>
            <a:r>
              <a:rPr sz="1800" dirty="0">
                <a:latin typeface="맑은 고딕"/>
                <a:cs typeface="맑은 고딕"/>
              </a:rPr>
              <a:t>“저는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3학년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어린이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활동가,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김나단입니다.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여기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계신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어른들!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어른들은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어릴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마스크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쓰고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살았나요?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저는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때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미세먼지가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많다고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땐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마스크를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썼어요.</a:t>
            </a:r>
            <a:endParaRPr sz="1800">
              <a:latin typeface="맑은 고딕"/>
              <a:cs typeface="맑은 고딕"/>
            </a:endParaRPr>
          </a:p>
          <a:p>
            <a:pPr marL="12700" marR="5080">
              <a:lnSpc>
                <a:spcPct val="133300"/>
              </a:lnSpc>
              <a:tabLst>
                <a:tab pos="827405" algn="l"/>
                <a:tab pos="1416050" algn="l"/>
                <a:tab pos="1774189" algn="l"/>
                <a:tab pos="2818130" algn="l"/>
                <a:tab pos="3634740" algn="l"/>
                <a:tab pos="4450080" algn="l"/>
                <a:tab pos="5265420" algn="l"/>
                <a:tab pos="5625465" algn="l"/>
                <a:tab pos="6212205" algn="l"/>
                <a:tab pos="6798945" algn="l"/>
                <a:tab pos="7615555" algn="l"/>
                <a:tab pos="8888095" algn="l"/>
                <a:tab pos="9753600" algn="l"/>
              </a:tabLst>
            </a:pPr>
            <a:r>
              <a:rPr sz="1800" dirty="0">
                <a:latin typeface="맑은 고딕"/>
                <a:cs typeface="맑은 고딕"/>
              </a:rPr>
              <a:t>그런데	여덟	살	때부터는	코로나	때문에	학교도	못	갔고	밖에	나가서	뛰어놀지도	못했고,	마  스크를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매일매일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쓰고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살고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있어요.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이게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다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소중히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여기지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않은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사람들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때문입니다.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그런데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어른들이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쓰다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버린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같은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지구에서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살아야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이제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지구의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주인은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나입니다.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나와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같은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어린이들이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앞으로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계속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지구입니다.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어제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저는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‘포스코’라는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기업의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광고를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보았습니다.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01828"/>
            <a:ext cx="7797800" cy="404876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800" dirty="0">
                <a:latin typeface="맑은 고딕"/>
                <a:cs typeface="맑은 고딕"/>
              </a:rPr>
              <a:t>거기에는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‘포스코’가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환경을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생각한다고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했습니다.</a:t>
            </a:r>
            <a:endParaRPr sz="1800">
              <a:latin typeface="맑은 고딕"/>
              <a:cs typeface="맑은 고딕"/>
            </a:endParaRPr>
          </a:p>
          <a:p>
            <a:pPr marL="12700" marR="78105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그런데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‘포스코’가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삼척에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엄청나게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큰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석탄발전소를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짓는다고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합니다.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년에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삼백만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톤이나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되는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내뿜는다고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그</a:t>
            </a:r>
            <a:r>
              <a:rPr sz="1800" spc="2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광고는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거짓말입니다.</a:t>
            </a:r>
            <a:endParaRPr sz="1800">
              <a:latin typeface="맑은 고딕"/>
              <a:cs typeface="맑은 고딕"/>
            </a:endParaRPr>
          </a:p>
          <a:p>
            <a:pPr marL="12700" marR="5080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우리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아이들의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죽일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거면서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웃고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아이는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광고에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나오나요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석탄발전소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지으면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광고에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나온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배우도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그리고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다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죽습니다.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지구의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주인인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우리가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외칩니다.</a:t>
            </a:r>
            <a:endParaRPr sz="1800">
              <a:latin typeface="맑은 고딕"/>
              <a:cs typeface="맑은 고딕"/>
            </a:endParaRPr>
          </a:p>
          <a:p>
            <a:pPr marL="12700" marR="867410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포스코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아저씨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아줌마,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형아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누나들!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석탄발전소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당장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그만두세요.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우리가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지구에서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손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떼세요!”</a:t>
            </a:r>
            <a:endParaRPr sz="1800">
              <a:latin typeface="맑은 고딕"/>
              <a:cs typeface="맑은 고딕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270" y="4560404"/>
            <a:ext cx="4535030" cy="243709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4284" y="1306893"/>
            <a:ext cx="9886315" cy="2967355"/>
          </a:xfrm>
          <a:custGeom>
            <a:avLst/>
            <a:gdLst/>
            <a:ahLst/>
            <a:cxnLst/>
            <a:rect l="l" t="t" r="r" b="b"/>
            <a:pathLst>
              <a:path w="9886315" h="2967354">
                <a:moveTo>
                  <a:pt x="1524" y="0"/>
                </a:moveTo>
                <a:lnTo>
                  <a:pt x="1524" y="2967151"/>
                </a:lnTo>
              </a:path>
              <a:path w="9886315" h="2967354">
                <a:moveTo>
                  <a:pt x="9883000" y="0"/>
                </a:moveTo>
                <a:lnTo>
                  <a:pt x="9883000" y="2967151"/>
                </a:lnTo>
              </a:path>
              <a:path w="9886315" h="2967354">
                <a:moveTo>
                  <a:pt x="0" y="0"/>
                </a:moveTo>
                <a:lnTo>
                  <a:pt x="9886035" y="0"/>
                </a:lnTo>
              </a:path>
              <a:path w="9886315" h="2967354">
                <a:moveTo>
                  <a:pt x="0" y="2967151"/>
                </a:moveTo>
                <a:lnTo>
                  <a:pt x="9886035" y="2967151"/>
                </a:lnTo>
              </a:path>
              <a:path w="9886315" h="2967354">
                <a:moveTo>
                  <a:pt x="9883000" y="0"/>
                </a:moveTo>
                <a:lnTo>
                  <a:pt x="9883000" y="2967151"/>
                </a:lnTo>
              </a:path>
              <a:path w="9886315" h="2967354">
                <a:moveTo>
                  <a:pt x="1524" y="0"/>
                </a:moveTo>
                <a:lnTo>
                  <a:pt x="1524" y="2967151"/>
                </a:lnTo>
              </a:path>
              <a:path w="9886315" h="2967354">
                <a:moveTo>
                  <a:pt x="0" y="2967151"/>
                </a:moveTo>
                <a:lnTo>
                  <a:pt x="9886035" y="2967151"/>
                </a:lnTo>
              </a:path>
              <a:path w="9886315" h="2967354">
                <a:moveTo>
                  <a:pt x="0" y="0"/>
                </a:moveTo>
                <a:lnTo>
                  <a:pt x="98860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963" y="493268"/>
            <a:ext cx="9997440" cy="640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■"/>
              <a:tabLst>
                <a:tab pos="355600" algn="l"/>
              </a:tabLst>
            </a:pPr>
            <a:r>
              <a:rPr sz="1800" dirty="0">
                <a:latin typeface="맑은 고딕"/>
                <a:cs typeface="맑은 고딕"/>
              </a:rPr>
              <a:t>어린이</a:t>
            </a:r>
            <a:r>
              <a:rPr sz="1800" spc="2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정치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참여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endParaRPr sz="2200">
              <a:latin typeface="맑은 고딕"/>
              <a:cs typeface="맑은 고딕"/>
            </a:endParaRPr>
          </a:p>
          <a:p>
            <a:pPr marL="113030">
              <a:lnSpc>
                <a:spcPct val="100000"/>
              </a:lnSpc>
            </a:pPr>
            <a:r>
              <a:rPr sz="1500" spc="-45" dirty="0">
                <a:latin typeface="굴림"/>
                <a:cs typeface="굴림"/>
              </a:rPr>
              <a:t>제1조(명칭)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이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모임은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spc="180" dirty="0">
                <a:latin typeface="굴림"/>
                <a:cs typeface="굴림"/>
              </a:rPr>
              <a:t>‘정치하는엄마들’이라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한다.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영문명은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65" dirty="0">
                <a:latin typeface="굴림"/>
                <a:cs typeface="굴림"/>
              </a:rPr>
              <a:t>‘Political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70" dirty="0">
                <a:latin typeface="굴림"/>
                <a:cs typeface="굴림"/>
              </a:rPr>
              <a:t>Mamas’로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한다.</a:t>
            </a:r>
            <a:endParaRPr sz="1500">
              <a:latin typeface="굴림"/>
              <a:cs typeface="굴림"/>
            </a:endParaRPr>
          </a:p>
          <a:p>
            <a:pPr marL="113030">
              <a:lnSpc>
                <a:spcPct val="100000"/>
              </a:lnSpc>
              <a:spcBef>
                <a:spcPts val="600"/>
              </a:spcBef>
            </a:pPr>
            <a:r>
              <a:rPr sz="1500" spc="-45" dirty="0">
                <a:latin typeface="굴림"/>
                <a:cs typeface="굴림"/>
              </a:rPr>
              <a:t>제2조(목적)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정치하는엄마들은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회원들의</a:t>
            </a:r>
            <a:r>
              <a:rPr sz="1500" spc="26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직접적인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정치</a:t>
            </a:r>
            <a:r>
              <a:rPr sz="1500" spc="26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참여를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통해</a:t>
            </a:r>
            <a:r>
              <a:rPr sz="1500" spc="260" dirty="0">
                <a:latin typeface="굴림"/>
                <a:cs typeface="굴림"/>
              </a:rPr>
              <a:t> </a:t>
            </a:r>
            <a:r>
              <a:rPr sz="1500" spc="40" dirty="0">
                <a:latin typeface="굴림"/>
                <a:cs typeface="굴림"/>
              </a:rPr>
              <a:t>▲모든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엄마가</a:t>
            </a:r>
            <a:r>
              <a:rPr sz="1500" spc="26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차별받지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않는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성평등</a:t>
            </a:r>
            <a:r>
              <a:rPr sz="1500" spc="26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사회</a:t>
            </a:r>
            <a:endParaRPr sz="1500">
              <a:latin typeface="굴림"/>
              <a:cs typeface="굴림"/>
            </a:endParaRPr>
          </a:p>
          <a:p>
            <a:pPr marL="113030" marR="114300">
              <a:lnSpc>
                <a:spcPct val="133300"/>
              </a:lnSpc>
            </a:pPr>
            <a:r>
              <a:rPr sz="1500" spc="40" dirty="0">
                <a:latin typeface="굴림"/>
                <a:cs typeface="굴림"/>
              </a:rPr>
              <a:t>▲모든</a:t>
            </a:r>
            <a:r>
              <a:rPr sz="1500" spc="31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아동의</a:t>
            </a:r>
            <a:r>
              <a:rPr sz="1500" spc="31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권리가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보장되는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복지</a:t>
            </a:r>
            <a:r>
              <a:rPr sz="1500" spc="31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사회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spc="40" dirty="0">
                <a:latin typeface="굴림"/>
                <a:cs typeface="굴림"/>
              </a:rPr>
              <a:t>▲모든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생명이</a:t>
            </a:r>
            <a:r>
              <a:rPr sz="1500" spc="31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폭력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없이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공존하는</a:t>
            </a:r>
            <a:r>
              <a:rPr sz="1500" spc="31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평화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사회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spc="30" dirty="0">
                <a:latin typeface="굴림"/>
                <a:cs typeface="굴림"/>
              </a:rPr>
              <a:t>▲현재와</a:t>
            </a:r>
            <a:r>
              <a:rPr sz="1500" spc="31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미래</a:t>
            </a:r>
            <a:r>
              <a:rPr sz="1500" spc="31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세대 </a:t>
            </a:r>
            <a:r>
              <a:rPr sz="1500" spc="-48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의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환경권을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옹호하는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생태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사회를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건설함을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목적으로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한다.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65" dirty="0">
                <a:latin typeface="굴림"/>
                <a:cs typeface="굴림"/>
              </a:rPr>
              <a:t>&lt;개정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2021.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spc="-105" dirty="0">
                <a:latin typeface="굴림"/>
                <a:cs typeface="굴림"/>
              </a:rPr>
              <a:t>3.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30" dirty="0">
                <a:latin typeface="굴림"/>
                <a:cs typeface="굴림"/>
              </a:rPr>
              <a:t>27.&gt;</a:t>
            </a:r>
            <a:endParaRPr sz="1500">
              <a:latin typeface="굴림"/>
              <a:cs typeface="굴림"/>
            </a:endParaRPr>
          </a:p>
          <a:p>
            <a:pPr marL="113030">
              <a:lnSpc>
                <a:spcPct val="100000"/>
              </a:lnSpc>
              <a:spcBef>
                <a:spcPts val="600"/>
              </a:spcBef>
            </a:pPr>
            <a:r>
              <a:rPr sz="1500" spc="-45" dirty="0">
                <a:latin typeface="굴림"/>
                <a:cs typeface="굴림"/>
              </a:rPr>
              <a:t>제3조(사업)</a:t>
            </a:r>
            <a:r>
              <a:rPr sz="1500" spc="229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①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정치하는엄마들은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제2조의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목적을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달성하기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위해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다음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각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호의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사업을</a:t>
            </a:r>
            <a:r>
              <a:rPr sz="1500" spc="229" dirty="0">
                <a:latin typeface="굴림"/>
                <a:cs typeface="굴림"/>
              </a:rPr>
              <a:t> </a:t>
            </a:r>
            <a:r>
              <a:rPr sz="1500" spc="-20" dirty="0">
                <a:latin typeface="굴림"/>
                <a:cs typeface="굴림"/>
              </a:rPr>
              <a:t>수행한다.</a:t>
            </a:r>
            <a:endParaRPr sz="1500">
              <a:latin typeface="굴림"/>
              <a:cs typeface="굴림"/>
            </a:endParaRPr>
          </a:p>
          <a:p>
            <a:pPr marL="355600" indent="-2425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55600" algn="l"/>
              </a:tabLst>
            </a:pPr>
            <a:r>
              <a:rPr sz="1500" dirty="0">
                <a:latin typeface="굴림"/>
                <a:cs typeface="굴림"/>
              </a:rPr>
              <a:t>성평등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실현을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위한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spc="229" dirty="0">
                <a:latin typeface="굴림"/>
                <a:cs typeface="굴림"/>
              </a:rPr>
              <a:t>법·제도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개선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및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spc="185" dirty="0">
                <a:latin typeface="굴림"/>
                <a:cs typeface="굴림"/>
              </a:rPr>
              <a:t>교육·홍보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사업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-65" dirty="0">
                <a:latin typeface="굴림"/>
                <a:cs typeface="굴림"/>
              </a:rPr>
              <a:t>&lt;개정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2021.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05" dirty="0">
                <a:latin typeface="굴림"/>
                <a:cs typeface="굴림"/>
              </a:rPr>
              <a:t>3.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spc="-130" dirty="0">
                <a:latin typeface="굴림"/>
                <a:cs typeface="굴림"/>
              </a:rPr>
              <a:t>27.&gt;</a:t>
            </a:r>
            <a:endParaRPr sz="1500">
              <a:latin typeface="굴림"/>
              <a:cs typeface="굴림"/>
            </a:endParaRPr>
          </a:p>
          <a:p>
            <a:pPr marL="113030" marR="114300">
              <a:lnSpc>
                <a:spcPct val="133300"/>
              </a:lnSpc>
              <a:spcBef>
                <a:spcPts val="5"/>
              </a:spcBef>
              <a:buAutoNum type="arabicPeriod"/>
              <a:tabLst>
                <a:tab pos="366395" algn="l"/>
              </a:tabLst>
            </a:pPr>
            <a:r>
              <a:rPr sz="1500" dirty="0">
                <a:latin typeface="굴림"/>
                <a:cs typeface="굴림"/>
              </a:rPr>
              <a:t>아동과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spc="330" dirty="0">
                <a:latin typeface="굴림"/>
                <a:cs typeface="굴림"/>
              </a:rPr>
              <a:t>‘엄마들’의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권리를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보장하기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위한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spc="-25" dirty="0">
                <a:latin typeface="굴림"/>
                <a:cs typeface="굴림"/>
              </a:rPr>
              <a:t>성평등,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노동,</a:t>
            </a:r>
            <a:r>
              <a:rPr sz="1500" spc="330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복지,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환경,</a:t>
            </a:r>
            <a:r>
              <a:rPr sz="1500" spc="330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교육,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spc="-35" dirty="0">
                <a:latin typeface="굴림"/>
                <a:cs typeface="굴림"/>
              </a:rPr>
              <a:t>안전,</a:t>
            </a:r>
            <a:r>
              <a:rPr sz="1500" spc="31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평화</a:t>
            </a:r>
            <a:r>
              <a:rPr sz="1500" spc="3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등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제</a:t>
            </a:r>
            <a:r>
              <a:rPr sz="1500" spc="32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분야의</a:t>
            </a:r>
            <a:r>
              <a:rPr sz="1500" spc="32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연구 </a:t>
            </a:r>
            <a:r>
              <a:rPr sz="1500" spc="-48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및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정책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개발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사업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65" dirty="0">
                <a:latin typeface="굴림"/>
                <a:cs typeface="굴림"/>
              </a:rPr>
              <a:t>&lt;개정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2021.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05" dirty="0">
                <a:latin typeface="굴림"/>
                <a:cs typeface="굴림"/>
              </a:rPr>
              <a:t>3.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spc="-130" dirty="0">
                <a:latin typeface="굴림"/>
                <a:cs typeface="굴림"/>
              </a:rPr>
              <a:t>27.&gt;</a:t>
            </a:r>
            <a:endParaRPr sz="1500">
              <a:latin typeface="굴림"/>
              <a:cs typeface="굴림"/>
            </a:endParaRPr>
          </a:p>
          <a:p>
            <a:pPr marL="355600" indent="-2425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55600" algn="l"/>
              </a:tabLst>
            </a:pPr>
            <a:r>
              <a:rPr sz="1500" dirty="0">
                <a:latin typeface="굴림"/>
                <a:cs typeface="굴림"/>
              </a:rPr>
              <a:t>아동과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330" dirty="0">
                <a:latin typeface="굴림"/>
                <a:cs typeface="굴림"/>
              </a:rPr>
              <a:t>‘엄마들’의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정치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세력화를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위한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조직</a:t>
            </a:r>
            <a:r>
              <a:rPr sz="1500" spc="25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사업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-65" dirty="0">
                <a:latin typeface="굴림"/>
                <a:cs typeface="굴림"/>
              </a:rPr>
              <a:t>&lt;개정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2021.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3.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30" dirty="0">
                <a:latin typeface="굴림"/>
                <a:cs typeface="굴림"/>
              </a:rPr>
              <a:t>27.&gt;</a:t>
            </a:r>
            <a:endParaRPr sz="1500">
              <a:latin typeface="굴림"/>
              <a:cs typeface="굴림"/>
            </a:endParaRPr>
          </a:p>
          <a:p>
            <a:pPr marL="355600" indent="-24257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55600" algn="l"/>
              </a:tabLst>
            </a:pPr>
            <a:r>
              <a:rPr sz="1500" dirty="0">
                <a:latin typeface="굴림"/>
                <a:cs typeface="굴림"/>
              </a:rPr>
              <a:t>아동과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spc="330" dirty="0">
                <a:latin typeface="굴림"/>
                <a:cs typeface="굴림"/>
              </a:rPr>
              <a:t>‘엄마들’의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정치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참여를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제고하기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위한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spc="229" dirty="0">
                <a:latin typeface="굴림"/>
                <a:cs typeface="굴림"/>
              </a:rPr>
              <a:t>법·제도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개선</a:t>
            </a:r>
            <a:r>
              <a:rPr sz="1500" spc="235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및</a:t>
            </a:r>
            <a:r>
              <a:rPr sz="1500" spc="254" dirty="0">
                <a:latin typeface="굴림"/>
                <a:cs typeface="굴림"/>
              </a:rPr>
              <a:t> </a:t>
            </a:r>
            <a:r>
              <a:rPr sz="1500" spc="185" dirty="0">
                <a:latin typeface="굴림"/>
                <a:cs typeface="굴림"/>
              </a:rPr>
              <a:t>교육·홍보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dirty="0">
                <a:latin typeface="굴림"/>
                <a:cs typeface="굴림"/>
              </a:rPr>
              <a:t>사업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65" dirty="0">
                <a:latin typeface="굴림"/>
                <a:cs typeface="굴림"/>
              </a:rPr>
              <a:t>&lt;개정</a:t>
            </a:r>
            <a:r>
              <a:rPr sz="1500" spc="240" dirty="0">
                <a:latin typeface="굴림"/>
                <a:cs typeface="굴림"/>
              </a:rPr>
              <a:t> </a:t>
            </a:r>
            <a:r>
              <a:rPr sz="1500" spc="-110" dirty="0">
                <a:latin typeface="굴림"/>
                <a:cs typeface="굴림"/>
              </a:rPr>
              <a:t>2021.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spc="-105" dirty="0">
                <a:latin typeface="굴림"/>
                <a:cs typeface="굴림"/>
              </a:rPr>
              <a:t>3.</a:t>
            </a:r>
            <a:r>
              <a:rPr sz="1500" spc="245" dirty="0">
                <a:latin typeface="굴림"/>
                <a:cs typeface="굴림"/>
              </a:rPr>
              <a:t> </a:t>
            </a:r>
            <a:r>
              <a:rPr sz="1500" spc="-130" dirty="0">
                <a:latin typeface="굴림"/>
                <a:cs typeface="굴림"/>
              </a:rPr>
              <a:t>27.&gt;</a:t>
            </a:r>
            <a:endParaRPr sz="1500">
              <a:latin typeface="굴림"/>
              <a:cs typeface="굴림"/>
            </a:endParaRPr>
          </a:p>
          <a:p>
            <a:pPr>
              <a:lnSpc>
                <a:spcPct val="100000"/>
              </a:lnSpc>
            </a:pPr>
            <a:endParaRPr sz="1600">
              <a:latin typeface="굴림"/>
              <a:cs typeface="굴림"/>
            </a:endParaRPr>
          </a:p>
          <a:p>
            <a:pPr marL="241300" marR="5080" indent="-228600" algn="just">
              <a:lnSpc>
                <a:spcPct val="133300"/>
              </a:lnSpc>
              <a:spcBef>
                <a:spcPts val="1260"/>
              </a:spcBef>
              <a:buChar char="-"/>
              <a:tabLst>
                <a:tab pos="241300" algn="l"/>
              </a:tabLst>
            </a:pPr>
            <a:r>
              <a:rPr sz="1800" dirty="0">
                <a:latin typeface="맑은 고딕"/>
                <a:cs typeface="맑은 고딕"/>
              </a:rPr>
              <a:t>미래세대에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온전한</a:t>
            </a:r>
            <a:r>
              <a:rPr sz="1800" spc="3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환경을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물려줄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없음.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2014년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세월호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참사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‘가만히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있지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않겠다’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는 공감대를 바탕으로, 정치하는엄마들 구성원들은 적극적인 사회 참여·정치 참여가 육아의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연장선이라는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인식하에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각자도생이라는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허구에서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벗어나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공존을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통한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안전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건설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도모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"/>
              <a:buChar char="-"/>
            </a:pPr>
            <a:endParaRPr sz="1550">
              <a:latin typeface="맑은 고딕"/>
              <a:cs typeface="맑은 고딕"/>
            </a:endParaRPr>
          </a:p>
          <a:p>
            <a:pPr marL="241300" marR="5080" indent="-228600" algn="just">
              <a:lnSpc>
                <a:spcPct val="133300"/>
              </a:lnSpc>
              <a:buChar char="-"/>
              <a:tabLst>
                <a:tab pos="241300" algn="l"/>
              </a:tabLst>
            </a:pPr>
            <a:r>
              <a:rPr sz="1800" dirty="0">
                <a:latin typeface="맑은 고딕"/>
                <a:cs typeface="맑은 고딕"/>
              </a:rPr>
              <a:t>경쟁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교육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대신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공존을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교육함으로써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어린이들이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행복한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삶으로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나아갈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있고,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생존의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협에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맞설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있다고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판단함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01828"/>
            <a:ext cx="9997440" cy="6609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33300"/>
              </a:lnSpc>
              <a:spcBef>
                <a:spcPts val="100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영유아 환경 교육은 정확한 </a:t>
            </a:r>
            <a:r>
              <a:rPr sz="1800" spc="-5" dirty="0">
                <a:latin typeface="맑은 고딕"/>
                <a:cs typeface="맑은 고딕"/>
              </a:rPr>
              <a:t>사실관계(Fact)를 </a:t>
            </a:r>
            <a:r>
              <a:rPr sz="1800" dirty="0">
                <a:latin typeface="맑은 고딕"/>
                <a:cs typeface="맑은 고딕"/>
              </a:rPr>
              <a:t>바탕으로, 더 이상의 낭만성을 탈피하고 미래세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생존과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직결됐다는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위기감을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반영해야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Font typeface=""/>
              <a:buChar char="-"/>
            </a:pPr>
            <a:endParaRPr sz="155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buChar char="-"/>
              <a:tabLst>
                <a:tab pos="259715" algn="l"/>
              </a:tabLst>
            </a:pPr>
            <a:r>
              <a:rPr sz="1800" dirty="0">
                <a:latin typeface="맑은 고딕"/>
                <a:cs typeface="맑은 고딕"/>
              </a:rPr>
              <a:t>어린이들의 미래를 지키기에는 기성세대는 무지하고 무책임함. 기성세대의 변화를 위해서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노력하되</a:t>
            </a:r>
            <a:r>
              <a:rPr sz="1800" spc="3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미래세대가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자기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자신을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스스로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지키기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의견을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가지고,</a:t>
            </a:r>
            <a:r>
              <a:rPr sz="1800" spc="3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목소리를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내고,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행동하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싸울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만들어야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"/>
              <a:buChar char="-"/>
            </a:pPr>
            <a:endParaRPr sz="195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5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적어도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의견을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갖도록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해야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355600" indent="-342900">
              <a:lnSpc>
                <a:spcPct val="100000"/>
              </a:lnSpc>
              <a:buChar char="■"/>
              <a:tabLst>
                <a:tab pos="355600" algn="l"/>
              </a:tabLst>
            </a:pPr>
            <a:r>
              <a:rPr sz="1800" dirty="0">
                <a:latin typeface="맑은 고딕"/>
                <a:cs typeface="맑은 고딕"/>
              </a:rPr>
              <a:t>미래가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아닌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현재의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영유아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교육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950">
              <a:latin typeface="맑은 고딕"/>
              <a:cs typeface="맑은 고딕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800" spc="-5" dirty="0">
                <a:latin typeface="맑은 고딕"/>
                <a:cs typeface="맑은 고딕"/>
              </a:rPr>
              <a:t>어린이집·유치원·초등학교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교사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대상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교육이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가장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시급함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"/>
              <a:buChar char="-"/>
            </a:pPr>
            <a:endParaRPr sz="1950">
              <a:latin typeface="맑은 고딕"/>
              <a:cs typeface="맑은 고딕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800" dirty="0">
                <a:latin typeface="맑은 고딕"/>
                <a:cs typeface="맑은 고딕"/>
              </a:rPr>
              <a:t>산업재해,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안전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재난,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각자도생의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환상에서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벗어나야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"/>
              <a:buChar char="-"/>
            </a:pPr>
            <a:endParaRPr sz="1950">
              <a:latin typeface="맑은 고딕"/>
              <a:cs typeface="맑은 고딕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har char="-"/>
              <a:tabLst>
                <a:tab pos="240665" algn="l"/>
                <a:tab pos="241300" algn="l"/>
              </a:tabLst>
            </a:pPr>
            <a:r>
              <a:rPr sz="1800" spc="-5" dirty="0">
                <a:latin typeface="맑은 고딕"/>
                <a:cs typeface="맑은 고딕"/>
              </a:rPr>
              <a:t>&lt;오징어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게임&gt;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공정이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대수인가?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그것이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죽음의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게임이라면?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Font typeface=""/>
              <a:buChar char="-"/>
            </a:pPr>
            <a:endParaRPr sz="1950">
              <a:latin typeface="맑은 고딕"/>
              <a:cs typeface="맑은 고딕"/>
            </a:endParaRPr>
          </a:p>
          <a:p>
            <a:pPr marL="241300" indent="-228600">
              <a:lnSpc>
                <a:spcPct val="100000"/>
              </a:lnSpc>
              <a:buChar char="-"/>
              <a:tabLst>
                <a:tab pos="240665" algn="l"/>
                <a:tab pos="241300" algn="l"/>
              </a:tabLst>
            </a:pPr>
            <a:r>
              <a:rPr sz="1800" dirty="0">
                <a:latin typeface="맑은 고딕"/>
                <a:cs typeface="맑은 고딕"/>
              </a:rPr>
              <a:t>공존이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생존이다.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인간-인간,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인간-비인간의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공존은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선택이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아닌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유일무이한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생존전략.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0764" y="539203"/>
            <a:ext cx="1461770" cy="228600"/>
          </a:xfrm>
          <a:custGeom>
            <a:avLst/>
            <a:gdLst/>
            <a:ahLst/>
            <a:cxnLst/>
            <a:rect l="l" t="t" r="r" b="b"/>
            <a:pathLst>
              <a:path w="1461770" h="228600">
                <a:moveTo>
                  <a:pt x="1461452" y="0"/>
                </a:moveTo>
                <a:lnTo>
                  <a:pt x="0" y="0"/>
                </a:lnTo>
                <a:lnTo>
                  <a:pt x="0" y="228485"/>
                </a:lnTo>
                <a:lnTo>
                  <a:pt x="1461452" y="228485"/>
                </a:lnTo>
                <a:lnTo>
                  <a:pt x="146145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963" y="401828"/>
            <a:ext cx="9997440" cy="624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3300"/>
              </a:lnSpc>
              <a:spcBef>
                <a:spcPts val="100"/>
              </a:spcBef>
            </a:pPr>
            <a:r>
              <a:rPr sz="1800" dirty="0">
                <a:latin typeface="맑은 고딕"/>
                <a:cs typeface="맑은 고딕"/>
              </a:rPr>
              <a:t>* 제2차 </a:t>
            </a:r>
            <a:r>
              <a:rPr sz="1800" spc="-5" dirty="0">
                <a:latin typeface="맑은 고딕"/>
                <a:cs typeface="맑은 고딕"/>
              </a:rPr>
              <a:t>평가보고서('95) </a:t>
            </a:r>
            <a:r>
              <a:rPr sz="1800" dirty="0">
                <a:latin typeface="맑은 고딕"/>
                <a:cs typeface="맑은 고딕"/>
              </a:rPr>
              <a:t>→ </a:t>
            </a:r>
            <a:r>
              <a:rPr sz="1800" spc="-5" dirty="0">
                <a:latin typeface="맑은 고딕"/>
                <a:cs typeface="맑은 고딕"/>
              </a:rPr>
              <a:t>교토의정서(Kyoto Protocol(규약) </a:t>
            </a:r>
            <a:r>
              <a:rPr sz="1800" dirty="0">
                <a:latin typeface="맑은 고딕"/>
                <a:cs typeface="맑은 고딕"/>
              </a:rPr>
              <a:t>to the </a:t>
            </a:r>
            <a:r>
              <a:rPr sz="1800" spc="-5" dirty="0">
                <a:latin typeface="맑은 고딕"/>
                <a:cs typeface="맑은 고딕"/>
              </a:rPr>
              <a:t>UNFCCC) 채택('97), </a:t>
            </a:r>
            <a:r>
              <a:rPr sz="1800" dirty="0">
                <a:latin typeface="맑은 고딕"/>
                <a:cs typeface="맑은 고딕"/>
              </a:rPr>
              <a:t>이산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화탄소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등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여섯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가지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감소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목표를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규정하며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법적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구속력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가짐.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위반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국가에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하여 </a:t>
            </a:r>
            <a:r>
              <a:rPr sz="1800" spc="-5" dirty="0">
                <a:latin typeface="맑은 고딕"/>
                <a:cs typeface="맑은 고딕"/>
              </a:rPr>
              <a:t>비관세장벽(Non Tariff Barriers, NTBs) </a:t>
            </a:r>
            <a:r>
              <a:rPr sz="1800" dirty="0">
                <a:latin typeface="맑은 고딕"/>
                <a:cs typeface="맑은 고딕"/>
              </a:rPr>
              <a:t>적용. 대한민국 </a:t>
            </a:r>
            <a:r>
              <a:rPr sz="1800" spc="-5" dirty="0">
                <a:latin typeface="맑은 고딕"/>
                <a:cs typeface="맑은 고딕"/>
              </a:rPr>
              <a:t>02년 </a:t>
            </a:r>
            <a:r>
              <a:rPr sz="1800" dirty="0">
                <a:latin typeface="맑은 고딕"/>
                <a:cs typeface="맑은 고딕"/>
              </a:rPr>
              <a:t>가입했으나, 개발도상국으로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분류되어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의무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제외.</a:t>
            </a:r>
            <a:endParaRPr sz="180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- 비관세장벽이란?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관세를 제외한 모든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무역 제한</a:t>
            </a:r>
            <a:r>
              <a:rPr sz="1800" spc="6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조치를 총칭하는 것으로서,</a:t>
            </a:r>
            <a:r>
              <a:rPr sz="1800" spc="63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쿼터·수량제한·수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입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허가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절차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등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950">
              <a:latin typeface="맑은 고딕"/>
              <a:cs typeface="맑은 고딕"/>
            </a:endParaRPr>
          </a:p>
          <a:p>
            <a:pPr marL="224154" indent="-212090" algn="just">
              <a:lnSpc>
                <a:spcPct val="100000"/>
              </a:lnSpc>
              <a:buChar char="*"/>
              <a:tabLst>
                <a:tab pos="224790" algn="l"/>
              </a:tabLst>
            </a:pPr>
            <a:r>
              <a:rPr sz="1800" spc="-5" dirty="0">
                <a:latin typeface="맑은 고딕"/>
                <a:cs typeface="맑은 고딕"/>
              </a:rPr>
              <a:t>제4차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평가보고서('07)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→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심각성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공로로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노벨평화상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수상(엘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고어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공동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수상)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buFont typeface=""/>
              <a:buChar char="*"/>
            </a:pPr>
            <a:endParaRPr sz="155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buChar char="*"/>
              <a:tabLst>
                <a:tab pos="243204" algn="l"/>
              </a:tabLst>
            </a:pPr>
            <a:r>
              <a:rPr sz="1800" dirty="0">
                <a:latin typeface="맑은 고딕"/>
                <a:cs typeface="맑은 고딕"/>
              </a:rPr>
              <a:t>제5차 </a:t>
            </a:r>
            <a:r>
              <a:rPr sz="1800" spc="-5" dirty="0">
                <a:latin typeface="맑은 고딕"/>
                <a:cs typeface="맑은 고딕"/>
              </a:rPr>
              <a:t>평가보고서('14)</a:t>
            </a:r>
            <a:r>
              <a:rPr sz="1800" dirty="0">
                <a:latin typeface="맑은 고딕"/>
                <a:cs typeface="맑은 고딕"/>
              </a:rPr>
              <a:t> →</a:t>
            </a:r>
            <a:r>
              <a:rPr sz="1800" spc="63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파리협정(The</a:t>
            </a:r>
            <a:r>
              <a:rPr sz="1800" spc="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Paris </a:t>
            </a:r>
            <a:r>
              <a:rPr sz="1800" spc="-5" dirty="0">
                <a:latin typeface="맑은 고딕"/>
                <a:cs typeface="맑은 고딕"/>
              </a:rPr>
              <a:t>Agreement)</a:t>
            </a:r>
            <a:r>
              <a:rPr sz="1800" spc="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채택('15)</a:t>
            </a:r>
            <a:r>
              <a:rPr sz="1800" spc="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 평균온도 상승</a:t>
            </a:r>
            <a:r>
              <a:rPr sz="1800" spc="6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폭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산업화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이전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2℃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이하로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유지,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spc="3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이하로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제한하기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위한</a:t>
            </a:r>
            <a:r>
              <a:rPr sz="1800" spc="3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국제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협약.</a:t>
            </a:r>
            <a:r>
              <a:rPr sz="1800" spc="35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반기문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유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엔 사무총장은 파리협정을 법적 구속력이 있는 국제법으로 만들기 위해 세계 온실가스 배출의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55%</a:t>
            </a:r>
            <a:r>
              <a:rPr sz="1800" spc="40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이상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책임이</a:t>
            </a:r>
            <a:r>
              <a:rPr sz="1800" spc="4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있는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55개국에</a:t>
            </a:r>
            <a:r>
              <a:rPr sz="1800" spc="43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활발한</a:t>
            </a:r>
            <a:r>
              <a:rPr sz="1800" spc="4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로비.</a:t>
            </a:r>
            <a:r>
              <a:rPr sz="1800" spc="4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미국·중국·브라질·인도·유럽</a:t>
            </a:r>
            <a:r>
              <a:rPr sz="1800" spc="4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연합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등</a:t>
            </a:r>
            <a:r>
              <a:rPr sz="1800" spc="4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주요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변화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당사자들이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파리협정을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비준,</a:t>
            </a:r>
            <a:r>
              <a:rPr sz="1800" spc="34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2016년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11월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4일부터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협정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최초로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포괄적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구속력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는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국제법으로서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효력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발효됨.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2017년</a:t>
            </a:r>
            <a:r>
              <a:rPr sz="18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6월</a:t>
            </a:r>
            <a:r>
              <a:rPr sz="1800" dirty="0">
                <a:latin typeface="맑은 고딕"/>
                <a:cs typeface="맑은 고딕"/>
              </a:rPr>
              <a:t> 도날드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트럼프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6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미국</a:t>
            </a:r>
            <a:r>
              <a:rPr sz="1800" spc="6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대통령의</a:t>
            </a:r>
            <a:r>
              <a:rPr sz="1800" spc="6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탈퇴</a:t>
            </a:r>
            <a:r>
              <a:rPr sz="1800" spc="6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선언과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2020년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11월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미국의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공식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탈퇴에도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불구하고,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87%에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달하는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200여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 </a:t>
            </a:r>
            <a:r>
              <a:rPr sz="1800" spc="-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협정을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이행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중이며,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2021년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1월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조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바이든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미국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취임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당일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재가입.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270" y="539203"/>
            <a:ext cx="9003080" cy="403338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089140" y="4665979"/>
            <a:ext cx="32550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2685" algn="l"/>
                <a:tab pos="2133600" algn="l"/>
                <a:tab pos="2784475" algn="l"/>
              </a:tabLst>
            </a:pPr>
            <a:r>
              <a:rPr sz="1800" dirty="0">
                <a:latin typeface="맑은 고딕"/>
                <a:cs typeface="맑은 고딕"/>
              </a:rPr>
              <a:t>작성하고	있으며,	A</a:t>
            </a:r>
            <a:r>
              <a:rPr sz="1800" spc="-10" dirty="0">
                <a:latin typeface="맑은 고딕"/>
                <a:cs typeface="맑은 고딕"/>
              </a:rPr>
              <a:t>R</a:t>
            </a:r>
            <a:r>
              <a:rPr sz="1800" dirty="0">
                <a:latin typeface="맑은 고딕"/>
                <a:cs typeface="맑은 고딕"/>
              </a:rPr>
              <a:t>6	주기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7829" y="5440807"/>
            <a:ext cx="4521835" cy="228600"/>
          </a:xfrm>
          <a:custGeom>
            <a:avLst/>
            <a:gdLst/>
            <a:ahLst/>
            <a:cxnLst/>
            <a:rect l="l" t="t" r="r" b="b"/>
            <a:pathLst>
              <a:path w="4521835" h="228600">
                <a:moveTo>
                  <a:pt x="4521339" y="0"/>
                </a:moveTo>
                <a:lnTo>
                  <a:pt x="0" y="0"/>
                </a:lnTo>
                <a:lnTo>
                  <a:pt x="0" y="228473"/>
                </a:lnTo>
                <a:lnTo>
                  <a:pt x="4521339" y="228473"/>
                </a:lnTo>
                <a:lnTo>
                  <a:pt x="452133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6963" y="4574539"/>
            <a:ext cx="65328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344805" algn="l"/>
                <a:tab pos="1162685" algn="l"/>
                <a:tab pos="2541905" algn="l"/>
                <a:tab pos="2827020" algn="l"/>
                <a:tab pos="3775075" algn="l"/>
                <a:tab pos="4593590" algn="l"/>
              </a:tabLst>
            </a:pPr>
            <a:r>
              <a:rPr sz="1800" dirty="0">
                <a:latin typeface="맑은 고딕"/>
                <a:cs typeface="맑은 고딕"/>
              </a:rPr>
              <a:t>*	제6차	평가보고서	:	</a:t>
            </a:r>
            <a:r>
              <a:rPr sz="1800" spc="5" dirty="0">
                <a:latin typeface="맑은 고딕"/>
                <a:cs typeface="맑은 고딕"/>
              </a:rPr>
              <a:t>I</a:t>
            </a:r>
            <a:r>
              <a:rPr sz="1800" dirty="0">
                <a:latin typeface="맑은 고딕"/>
                <a:cs typeface="맑은 고딕"/>
              </a:rPr>
              <a:t>P</a:t>
            </a:r>
            <a:r>
              <a:rPr sz="1800" spc="-5" dirty="0">
                <a:latin typeface="맑은 고딕"/>
                <a:cs typeface="맑은 고딕"/>
              </a:rPr>
              <a:t>CC</a:t>
            </a:r>
            <a:r>
              <a:rPr sz="1800" dirty="0">
                <a:latin typeface="맑은 고딕"/>
                <a:cs typeface="맑은 고딕"/>
              </a:rPr>
              <a:t>는	제</a:t>
            </a:r>
            <a:r>
              <a:rPr sz="1800" spc="-10" dirty="0">
                <a:latin typeface="맑은 고딕"/>
                <a:cs typeface="맑은 고딕"/>
              </a:rPr>
              <a:t>6</a:t>
            </a:r>
            <a:r>
              <a:rPr sz="1800" dirty="0">
                <a:latin typeface="맑은 고딕"/>
                <a:cs typeface="맑은 고딕"/>
              </a:rPr>
              <a:t>차	평가보고서</a:t>
            </a:r>
            <a:r>
              <a:rPr sz="1800" spc="-10" dirty="0">
                <a:latin typeface="맑은 고딕"/>
                <a:cs typeface="맑은 고딕"/>
              </a:rPr>
              <a:t>(</a:t>
            </a:r>
            <a:r>
              <a:rPr sz="1800" dirty="0">
                <a:latin typeface="맑은 고딕"/>
                <a:cs typeface="맑은 고딕"/>
              </a:rPr>
              <a:t>A</a:t>
            </a:r>
            <a:r>
              <a:rPr sz="1800" spc="-10" dirty="0">
                <a:latin typeface="맑은 고딕"/>
                <a:cs typeface="맑은 고딕"/>
              </a:rPr>
              <a:t>R</a:t>
            </a:r>
            <a:r>
              <a:rPr sz="1800" dirty="0">
                <a:latin typeface="맑은 고딕"/>
                <a:cs typeface="맑은 고딕"/>
              </a:rPr>
              <a:t>6)를  </a:t>
            </a:r>
            <a:r>
              <a:rPr sz="1800" spc="-5" dirty="0">
                <a:latin typeface="맑은 고딕"/>
                <a:cs typeface="맑은 고딕"/>
              </a:rPr>
              <a:t>(2015~2022년)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동안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총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8개의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작성하기로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결정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-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제1실무그룹(WG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I)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과학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6963" y="5671820"/>
            <a:ext cx="8117840" cy="11226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220979" indent="-208915">
              <a:lnSpc>
                <a:spcPct val="100000"/>
              </a:lnSpc>
              <a:spcBef>
                <a:spcPts val="820"/>
              </a:spcBef>
              <a:buChar char="-"/>
              <a:tabLst>
                <a:tab pos="221615" algn="l"/>
              </a:tabLst>
            </a:pPr>
            <a:r>
              <a:rPr sz="1800" spc="-5" dirty="0">
                <a:latin typeface="맑은 고딕"/>
                <a:cs typeface="맑은 고딕"/>
              </a:rPr>
              <a:t>제2실무그룹(WG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II)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영향,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적응,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취약성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spc="-5" dirty="0">
                <a:latin typeface="맑은 고딕"/>
                <a:cs typeface="맑은 고딕"/>
              </a:rPr>
              <a:t>제3실무그룹(WG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III)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기후변화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완화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종합보고서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3개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실무그룹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및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특별보고서의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핵심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내용을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종합·평가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7829" y="904773"/>
            <a:ext cx="2035810" cy="228600"/>
          </a:xfrm>
          <a:custGeom>
            <a:avLst/>
            <a:gdLst/>
            <a:ahLst/>
            <a:cxnLst/>
            <a:rect l="l" t="t" r="r" b="b"/>
            <a:pathLst>
              <a:path w="2035810" h="228600">
                <a:moveTo>
                  <a:pt x="2035365" y="0"/>
                </a:moveTo>
                <a:lnTo>
                  <a:pt x="0" y="0"/>
                </a:lnTo>
                <a:lnTo>
                  <a:pt x="0" y="228473"/>
                </a:lnTo>
                <a:lnTo>
                  <a:pt x="2035365" y="228473"/>
                </a:lnTo>
                <a:lnTo>
                  <a:pt x="203536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963" y="401828"/>
            <a:ext cx="9995535" cy="258572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특별보고서: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평가보고서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외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특별한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주제에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대해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발행하는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spc="-10" dirty="0">
                <a:latin typeface="맑은 고딕"/>
                <a:cs typeface="맑은 고딕"/>
              </a:rPr>
              <a:t>「</a:t>
            </a:r>
            <a:r>
              <a:rPr sz="1800" dirty="0">
                <a:latin typeface="맑은 고딕"/>
                <a:cs typeface="맑은 고딕"/>
              </a:rPr>
              <a:t>지구온난화</a:t>
            </a:r>
            <a:r>
              <a:rPr sz="1800" spc="21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dirty="0">
                <a:latin typeface="맑은 고딕"/>
                <a:cs typeface="맑은 고딕"/>
              </a:rPr>
              <a:t>」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spc="-10" dirty="0">
                <a:latin typeface="맑은 고딕"/>
                <a:cs typeface="맑은 고딕"/>
              </a:rPr>
              <a:t>「</a:t>
            </a:r>
            <a:r>
              <a:rPr sz="1800" dirty="0">
                <a:latin typeface="맑은 고딕"/>
                <a:cs typeface="맑은 고딕"/>
              </a:rPr>
              <a:t>기후변화와</a:t>
            </a:r>
            <a:r>
              <a:rPr sz="1800" spc="2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토지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특별보고서」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spc="-10" dirty="0">
                <a:latin typeface="맑은 고딕"/>
                <a:cs typeface="맑은 고딕"/>
              </a:rPr>
              <a:t>「</a:t>
            </a:r>
            <a:r>
              <a:rPr sz="1800" dirty="0">
                <a:latin typeface="맑은 고딕"/>
                <a:cs typeface="맑은 고딕"/>
              </a:rPr>
              <a:t>변화하는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기후에서의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해양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및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빙권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특별보고서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5080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방법론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보고서: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인벤토리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준비를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위한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실용적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가이드라인,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UNFCCC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당사국의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인벤토리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보고에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활용됨</a:t>
            </a:r>
            <a:endParaRPr sz="1800">
              <a:latin typeface="맑은 고딕"/>
              <a:cs typeface="맑은 고딕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270" y="3463709"/>
            <a:ext cx="2574264" cy="344848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90239" y="3660546"/>
            <a:ext cx="2283498" cy="32318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1801" y="539203"/>
            <a:ext cx="3177540" cy="228600"/>
          </a:xfrm>
          <a:custGeom>
            <a:avLst/>
            <a:gdLst/>
            <a:ahLst/>
            <a:cxnLst/>
            <a:rect l="l" t="t" r="r" b="b"/>
            <a:pathLst>
              <a:path w="3177540" h="228600">
                <a:moveTo>
                  <a:pt x="3177108" y="0"/>
                </a:moveTo>
                <a:lnTo>
                  <a:pt x="0" y="0"/>
                </a:lnTo>
                <a:lnTo>
                  <a:pt x="0" y="228485"/>
                </a:lnTo>
                <a:lnTo>
                  <a:pt x="3177108" y="228485"/>
                </a:lnTo>
                <a:lnTo>
                  <a:pt x="317710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9270" y="3829278"/>
            <a:ext cx="10073640" cy="228600"/>
          </a:xfrm>
          <a:custGeom>
            <a:avLst/>
            <a:gdLst/>
            <a:ahLst/>
            <a:cxnLst/>
            <a:rect l="l" t="t" r="r" b="b"/>
            <a:pathLst>
              <a:path w="10073640" h="228600">
                <a:moveTo>
                  <a:pt x="10073284" y="0"/>
                </a:moveTo>
                <a:lnTo>
                  <a:pt x="0" y="0"/>
                </a:lnTo>
                <a:lnTo>
                  <a:pt x="0" y="228473"/>
                </a:lnTo>
                <a:lnTo>
                  <a:pt x="10073284" y="228473"/>
                </a:lnTo>
                <a:lnTo>
                  <a:pt x="100732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270" y="4194835"/>
            <a:ext cx="9961245" cy="228600"/>
          </a:xfrm>
          <a:custGeom>
            <a:avLst/>
            <a:gdLst/>
            <a:ahLst/>
            <a:cxnLst/>
            <a:rect l="l" t="t" r="r" b="b"/>
            <a:pathLst>
              <a:path w="9961245" h="228600">
                <a:moveTo>
                  <a:pt x="9960635" y="0"/>
                </a:moveTo>
                <a:lnTo>
                  <a:pt x="0" y="0"/>
                </a:lnTo>
                <a:lnTo>
                  <a:pt x="0" y="228485"/>
                </a:lnTo>
                <a:lnTo>
                  <a:pt x="9960635" y="228485"/>
                </a:lnTo>
                <a:lnTo>
                  <a:pt x="99606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270" y="4560404"/>
            <a:ext cx="6393815" cy="228600"/>
          </a:xfrm>
          <a:custGeom>
            <a:avLst/>
            <a:gdLst/>
            <a:ahLst/>
            <a:cxnLst/>
            <a:rect l="l" t="t" r="r" b="b"/>
            <a:pathLst>
              <a:path w="6393815" h="228600">
                <a:moveTo>
                  <a:pt x="6393802" y="0"/>
                </a:moveTo>
                <a:lnTo>
                  <a:pt x="0" y="0"/>
                </a:lnTo>
                <a:lnTo>
                  <a:pt x="0" y="228473"/>
                </a:lnTo>
                <a:lnTo>
                  <a:pt x="6393802" y="228473"/>
                </a:lnTo>
                <a:lnTo>
                  <a:pt x="639380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0763" y="493268"/>
            <a:ext cx="10149205" cy="6151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 indent="-342900">
              <a:lnSpc>
                <a:spcPct val="100000"/>
              </a:lnSpc>
              <a:spcBef>
                <a:spcPts val="100"/>
              </a:spcBef>
              <a:buChar char="■"/>
              <a:tabLst>
                <a:tab pos="431800" algn="l"/>
              </a:tabLst>
            </a:pPr>
            <a:r>
              <a:rPr sz="1800" dirty="0">
                <a:latin typeface="맑은 고딕"/>
                <a:cs typeface="맑은 고딕"/>
              </a:rPr>
              <a:t>「지구온난화</a:t>
            </a:r>
            <a:r>
              <a:rPr sz="1800" spc="229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dirty="0">
                <a:latin typeface="맑은 고딕"/>
                <a:cs typeface="맑은 고딕"/>
              </a:rPr>
              <a:t>」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주요</a:t>
            </a:r>
            <a:r>
              <a:rPr sz="1800" spc="23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내용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88900" marR="81915" algn="just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(현황)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인간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활동은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산업화</a:t>
            </a:r>
            <a:r>
              <a:rPr sz="1800" spc="39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이전(1850~1900년)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2017년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현재</a:t>
            </a:r>
            <a:r>
              <a:rPr sz="1800" spc="38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약</a:t>
            </a:r>
            <a:r>
              <a:rPr sz="1800" spc="39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1℃(0.8~1.2℃)의</a:t>
            </a:r>
            <a:r>
              <a:rPr sz="1800" spc="3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온난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화를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유발한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것으로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추정</a:t>
            </a:r>
            <a:endParaRPr sz="1800">
              <a:latin typeface="맑은 고딕"/>
              <a:cs typeface="맑은 고딕"/>
            </a:endParaRPr>
          </a:p>
          <a:p>
            <a:pPr marL="88900" algn="just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-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최근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인위적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온난화로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추세는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10년당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0.2℃(0.1~0.3℃)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88900" algn="just">
              <a:lnSpc>
                <a:spcPct val="100000"/>
              </a:lnSpc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(전망)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현재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속도로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지구온난화가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지속되면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2030~2052년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초과</a:t>
            </a:r>
            <a:endParaRPr sz="1800">
              <a:latin typeface="맑은 고딕"/>
              <a:cs typeface="맑은 고딕"/>
            </a:endParaRPr>
          </a:p>
          <a:p>
            <a:pPr marL="88900" marR="81280" algn="just">
              <a:lnSpc>
                <a:spcPct val="133300"/>
              </a:lnSpc>
              <a:spcBef>
                <a:spcPts val="5"/>
              </a:spcBef>
              <a:buChar char="-"/>
              <a:tabLst>
                <a:tab pos="325120" algn="l"/>
              </a:tabLst>
            </a:pPr>
            <a:r>
              <a:rPr sz="1800" spc="-5" dirty="0">
                <a:latin typeface="맑은 고딕"/>
                <a:cs typeface="맑은 고딕"/>
              </a:rPr>
              <a:t>2100년까지</a:t>
            </a:r>
            <a:r>
              <a:rPr sz="1800" spc="4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평균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온도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spc="4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제한을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위한</a:t>
            </a:r>
            <a:r>
              <a:rPr sz="1800" spc="48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잔여탄소배출총량(carbon</a:t>
            </a:r>
            <a:r>
              <a:rPr sz="1800" spc="4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budget,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예산)은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4,200~5,800억CO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</a:t>
            </a:r>
            <a:endParaRPr sz="1800">
              <a:latin typeface="맑은 고딕"/>
              <a:cs typeface="맑은 고딕"/>
            </a:endParaRPr>
          </a:p>
          <a:p>
            <a:pPr marL="88900" marR="81280" algn="just">
              <a:lnSpc>
                <a:spcPct val="133300"/>
              </a:lnSpc>
              <a:buChar char="-"/>
              <a:tabLst>
                <a:tab pos="320675" algn="l"/>
              </a:tabLst>
            </a:pPr>
            <a:r>
              <a:rPr sz="1800" dirty="0">
                <a:latin typeface="맑은 고딕"/>
                <a:cs typeface="맑은 고딕"/>
              </a:rPr>
              <a:t>파리협정에 따라 제출된 국가별 감축목표를 이행하더라도 </a:t>
            </a:r>
            <a:r>
              <a:rPr sz="1800" spc="-5" dirty="0">
                <a:latin typeface="맑은 고딕"/>
                <a:cs typeface="맑은 고딕"/>
              </a:rPr>
              <a:t>2030년 </a:t>
            </a:r>
            <a:r>
              <a:rPr sz="1800" dirty="0">
                <a:latin typeface="맑은 고딕"/>
                <a:cs typeface="맑은 고딕"/>
              </a:rPr>
              <a:t>연간 온실가스 배출량은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520~580억CO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톤에 </a:t>
            </a:r>
            <a:r>
              <a:rPr sz="1800" dirty="0">
                <a:latin typeface="맑은 고딕"/>
                <a:cs typeface="맑은 고딕"/>
              </a:rPr>
              <a:t>이르러, </a:t>
            </a:r>
            <a:r>
              <a:rPr sz="1800" spc="-5" dirty="0">
                <a:latin typeface="맑은 고딕"/>
                <a:cs typeface="맑은 고딕"/>
              </a:rPr>
              <a:t>1.5℃ </a:t>
            </a:r>
            <a:r>
              <a:rPr sz="1800" dirty="0">
                <a:latin typeface="맑은 고딕"/>
                <a:cs typeface="맑은 고딕"/>
              </a:rPr>
              <a:t>달성에 필요한 </a:t>
            </a:r>
            <a:r>
              <a:rPr sz="1800" spc="-5" dirty="0">
                <a:latin typeface="맑은 고딕"/>
                <a:cs typeface="맑은 고딕"/>
              </a:rPr>
              <a:t>배출량(250~350억CO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톤)을 </a:t>
            </a:r>
            <a:r>
              <a:rPr sz="1800" dirty="0">
                <a:latin typeface="맑은 고딕"/>
                <a:cs typeface="맑은 고딕"/>
              </a:rPr>
              <a:t>크게 초과, </a:t>
            </a:r>
            <a:r>
              <a:rPr sz="1800" spc="-5" dirty="0">
                <a:latin typeface="맑은 고딕"/>
                <a:cs typeface="맑은 고딕"/>
              </a:rPr>
              <a:t>2100 </a:t>
            </a:r>
            <a:r>
              <a:rPr sz="1800" dirty="0">
                <a:latin typeface="맑은 고딕"/>
                <a:cs typeface="맑은 고딕"/>
              </a:rPr>
              <a:t> 년에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온도가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산업화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3℃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상승할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것으로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예상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50">
              <a:latin typeface="맑은 고딕"/>
              <a:cs typeface="맑은 고딕"/>
            </a:endParaRPr>
          </a:p>
          <a:p>
            <a:pPr marL="88900" marR="81915" algn="just">
              <a:lnSpc>
                <a:spcPct val="133300"/>
              </a:lnSpc>
              <a:spcBef>
                <a:spcPts val="5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34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(1.5℃</a:t>
            </a:r>
            <a:r>
              <a:rPr sz="1800" spc="3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온난화의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영향)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대부분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지역에서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평균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온도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상승,</a:t>
            </a:r>
            <a:r>
              <a:rPr sz="1800" spc="3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거주지역</a:t>
            </a:r>
            <a:r>
              <a:rPr sz="1800" spc="3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대부분에서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극한</a:t>
            </a:r>
            <a:r>
              <a:rPr sz="1800" spc="3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고온</a:t>
            </a:r>
            <a:r>
              <a:rPr sz="1800" spc="3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발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일부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지역에서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호우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및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가뭄이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증가할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것으로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예상</a:t>
            </a:r>
            <a:endParaRPr sz="1800">
              <a:latin typeface="맑은 고딕"/>
              <a:cs typeface="맑은 고딕"/>
            </a:endParaRPr>
          </a:p>
          <a:p>
            <a:pPr marL="88900" marR="80645" algn="just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-</a:t>
            </a:r>
            <a:r>
              <a:rPr sz="1800" spc="44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지구온난화는</a:t>
            </a:r>
            <a:r>
              <a:rPr sz="1800" spc="4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일반적으로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해양보다</a:t>
            </a:r>
            <a:r>
              <a:rPr sz="1800" spc="43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육지에서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더</a:t>
            </a:r>
            <a:r>
              <a:rPr sz="1800" spc="43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크게</a:t>
            </a:r>
            <a:r>
              <a:rPr sz="1800" spc="43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나타나며,</a:t>
            </a:r>
            <a:r>
              <a:rPr sz="1800" spc="4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빈곤계층과</a:t>
            </a:r>
            <a:r>
              <a:rPr sz="1800" spc="43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사회적</a:t>
            </a:r>
            <a:r>
              <a:rPr sz="1800" spc="43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약자에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큰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영향을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미침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6963" y="401828"/>
            <a:ext cx="999553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3300"/>
              </a:lnSpc>
              <a:spcBef>
                <a:spcPts val="100"/>
              </a:spcBef>
              <a:tabLst>
                <a:tab pos="239395" algn="l"/>
                <a:tab pos="1185545" algn="l"/>
                <a:tab pos="1659889" algn="l"/>
                <a:tab pos="2475230" algn="l"/>
                <a:tab pos="3130550" algn="l"/>
                <a:tab pos="3779520" algn="l"/>
                <a:tab pos="4594860" algn="l"/>
                <a:tab pos="4953000" algn="l"/>
                <a:tab pos="5427345" algn="l"/>
                <a:tab pos="6471285" algn="l"/>
                <a:tab pos="7058025" algn="l"/>
                <a:tab pos="8377555" algn="l"/>
                <a:tab pos="9421495" algn="l"/>
              </a:tabLst>
            </a:pPr>
            <a:r>
              <a:rPr sz="1800" dirty="0">
                <a:latin typeface="맑은 고딕"/>
                <a:cs typeface="맑은 고딕"/>
              </a:rPr>
              <a:t>*	</a:t>
            </a:r>
            <a:r>
              <a:rPr sz="1800" spc="-10" dirty="0">
                <a:latin typeface="맑은 고딕"/>
                <a:cs typeface="맑은 고딕"/>
              </a:rPr>
              <a:t>(</a:t>
            </a:r>
            <a:r>
              <a:rPr sz="1800" dirty="0">
                <a:latin typeface="맑은 고딕"/>
                <a:cs typeface="맑은 고딕"/>
              </a:rPr>
              <a:t>1.</a:t>
            </a:r>
            <a:r>
              <a:rPr sz="1800" spc="-10" dirty="0">
                <a:latin typeface="맑은 고딕"/>
                <a:cs typeface="맑은 고딕"/>
              </a:rPr>
              <a:t>5</a:t>
            </a:r>
            <a:r>
              <a:rPr sz="1800" spc="5" dirty="0">
                <a:latin typeface="맑은 고딕"/>
                <a:cs typeface="맑은 고딕"/>
              </a:rPr>
              <a:t>℃</a:t>
            </a:r>
            <a:r>
              <a:rPr sz="1800" dirty="0">
                <a:latin typeface="맑은 고딕"/>
                <a:cs typeface="맑은 고딕"/>
              </a:rPr>
              <a:t>와	2℃	온난화	비교)	1.</a:t>
            </a:r>
            <a:r>
              <a:rPr sz="1800" spc="-10" dirty="0">
                <a:latin typeface="맑은 고딕"/>
                <a:cs typeface="맑은 고딕"/>
              </a:rPr>
              <a:t>5</a:t>
            </a:r>
            <a:r>
              <a:rPr sz="1800" dirty="0">
                <a:latin typeface="맑은 고딕"/>
                <a:cs typeface="맑은 고딕"/>
              </a:rPr>
              <a:t>℃	온난화	시	2℃	온난화에	비해	2</a:t>
            </a:r>
            <a:r>
              <a:rPr sz="1800" spc="-10" dirty="0">
                <a:latin typeface="맑은 고딕"/>
                <a:cs typeface="맑은 고딕"/>
              </a:rPr>
              <a:t>1</a:t>
            </a:r>
            <a:r>
              <a:rPr sz="1800" dirty="0">
                <a:latin typeface="맑은 고딕"/>
                <a:cs typeface="맑은 고딕"/>
              </a:rPr>
              <a:t>00년까지	해수면이	</a:t>
            </a:r>
            <a:r>
              <a:rPr sz="1800" spc="-10" dirty="0">
                <a:latin typeface="맑은 고딕"/>
                <a:cs typeface="맑은 고딕"/>
              </a:rPr>
              <a:t>1</a:t>
            </a:r>
            <a:r>
              <a:rPr sz="1800" dirty="0">
                <a:latin typeface="맑은 고딕"/>
                <a:cs typeface="맑은 고딕"/>
              </a:rPr>
              <a:t>0cm  적게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상승,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생물다양성과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생태계의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영향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위험(Risk)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감소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해양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의한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피해(빙하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소멸,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해양생태계·연안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자원·어업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피해)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감소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건강,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생계,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식량과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공급,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안보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및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경제성장에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관한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감소</a:t>
            </a:r>
            <a:endParaRPr sz="1800">
              <a:latin typeface="맑은 고딕"/>
              <a:cs typeface="맑은 고딕"/>
            </a:endParaRPr>
          </a:p>
          <a:p>
            <a:pPr marL="220979" indent="-208915">
              <a:lnSpc>
                <a:spcPct val="100000"/>
              </a:lnSpc>
              <a:spcBef>
                <a:spcPts val="720"/>
              </a:spcBef>
              <a:buChar char="-"/>
              <a:tabLst>
                <a:tab pos="221615" algn="l"/>
              </a:tabLst>
            </a:pPr>
            <a:r>
              <a:rPr sz="1800" dirty="0">
                <a:latin typeface="맑은 고딕"/>
                <a:cs typeface="맑은 고딕"/>
              </a:rPr>
              <a:t>빈곤에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취약한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인구가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수억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명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줄어들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것이며,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경제성장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감소</a:t>
            </a:r>
            <a:endParaRPr sz="1800">
              <a:latin typeface="맑은 고딕"/>
              <a:cs typeface="맑은 고딕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6215" y="2367026"/>
            <a:ext cx="5605233" cy="421006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24988" y="6671564"/>
            <a:ext cx="5041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맑은 고딕"/>
                <a:cs typeface="맑은 고딕"/>
              </a:rPr>
              <a:t>&lt;표&gt;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지구온난화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1.5℃와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2.0℃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주요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영향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비교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86047" y="539203"/>
            <a:ext cx="5621020" cy="228600"/>
          </a:xfrm>
          <a:custGeom>
            <a:avLst/>
            <a:gdLst/>
            <a:ahLst/>
            <a:cxnLst/>
            <a:rect l="l" t="t" r="r" b="b"/>
            <a:pathLst>
              <a:path w="5621020" h="228600">
                <a:moveTo>
                  <a:pt x="5620461" y="0"/>
                </a:moveTo>
                <a:lnTo>
                  <a:pt x="0" y="0"/>
                </a:lnTo>
                <a:lnTo>
                  <a:pt x="0" y="228485"/>
                </a:lnTo>
                <a:lnTo>
                  <a:pt x="5620461" y="228485"/>
                </a:lnTo>
                <a:lnTo>
                  <a:pt x="562046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96850" y="1635899"/>
            <a:ext cx="3921760" cy="228600"/>
          </a:xfrm>
          <a:custGeom>
            <a:avLst/>
            <a:gdLst/>
            <a:ahLst/>
            <a:cxnLst/>
            <a:rect l="l" t="t" r="r" b="b"/>
            <a:pathLst>
              <a:path w="3921759" h="228600">
                <a:moveTo>
                  <a:pt x="3921531" y="0"/>
                </a:moveTo>
                <a:lnTo>
                  <a:pt x="0" y="0"/>
                </a:lnTo>
                <a:lnTo>
                  <a:pt x="0" y="228473"/>
                </a:lnTo>
                <a:lnTo>
                  <a:pt x="3921531" y="228473"/>
                </a:lnTo>
                <a:lnTo>
                  <a:pt x="392153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7616" y="2001456"/>
            <a:ext cx="1927860" cy="228600"/>
          </a:xfrm>
          <a:custGeom>
            <a:avLst/>
            <a:gdLst/>
            <a:ahLst/>
            <a:cxnLst/>
            <a:rect l="l" t="t" r="r" b="b"/>
            <a:pathLst>
              <a:path w="1927860" h="228600">
                <a:moveTo>
                  <a:pt x="1927275" y="0"/>
                </a:moveTo>
                <a:lnTo>
                  <a:pt x="0" y="0"/>
                </a:lnTo>
                <a:lnTo>
                  <a:pt x="0" y="228485"/>
                </a:lnTo>
                <a:lnTo>
                  <a:pt x="1927275" y="228485"/>
                </a:lnTo>
                <a:lnTo>
                  <a:pt x="192727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270" y="4560404"/>
            <a:ext cx="9959340" cy="228600"/>
          </a:xfrm>
          <a:custGeom>
            <a:avLst/>
            <a:gdLst/>
            <a:ahLst/>
            <a:cxnLst/>
            <a:rect l="l" t="t" r="r" b="b"/>
            <a:pathLst>
              <a:path w="9959340" h="228600">
                <a:moveTo>
                  <a:pt x="9959111" y="0"/>
                </a:moveTo>
                <a:lnTo>
                  <a:pt x="0" y="0"/>
                </a:lnTo>
                <a:lnTo>
                  <a:pt x="0" y="228473"/>
                </a:lnTo>
                <a:lnTo>
                  <a:pt x="9959111" y="228473"/>
                </a:lnTo>
                <a:lnTo>
                  <a:pt x="995911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9270" y="4925961"/>
            <a:ext cx="4046854" cy="228600"/>
          </a:xfrm>
          <a:custGeom>
            <a:avLst/>
            <a:gdLst/>
            <a:ahLst/>
            <a:cxnLst/>
            <a:rect l="l" t="t" r="r" b="b"/>
            <a:pathLst>
              <a:path w="4046854" h="228600">
                <a:moveTo>
                  <a:pt x="4046372" y="0"/>
                </a:moveTo>
                <a:lnTo>
                  <a:pt x="0" y="0"/>
                </a:lnTo>
                <a:lnTo>
                  <a:pt x="0" y="228485"/>
                </a:lnTo>
                <a:lnTo>
                  <a:pt x="4046372" y="228485"/>
                </a:lnTo>
                <a:lnTo>
                  <a:pt x="4046372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5363" y="401828"/>
            <a:ext cx="10200640" cy="66090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820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(2100년까지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방법)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2030년까지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2010년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725" spc="150" baseline="-9661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배출량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최소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45%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필요</a:t>
            </a:r>
            <a:endParaRPr sz="1800">
              <a:latin typeface="맑은 고딕"/>
              <a:cs typeface="맑은 고딕"/>
            </a:endParaRPr>
          </a:p>
          <a:p>
            <a:pPr marL="114300" marR="106680">
              <a:lnSpc>
                <a:spcPct val="133300"/>
              </a:lnSpc>
              <a:buChar char="-"/>
              <a:tabLst>
                <a:tab pos="323215" algn="l"/>
              </a:tabLst>
            </a:pPr>
            <a:r>
              <a:rPr sz="1800" spc="-5" dirty="0">
                <a:latin typeface="맑은 고딕"/>
                <a:cs typeface="맑은 고딕"/>
              </a:rPr>
              <a:t>2050년까지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CO</a:t>
            </a:r>
            <a:r>
              <a:rPr sz="1725" baseline="-9661" dirty="0">
                <a:latin typeface="맑은 고딕"/>
                <a:cs typeface="맑은 고딕"/>
              </a:rPr>
              <a:t>2</a:t>
            </a:r>
            <a:r>
              <a:rPr sz="1725" spc="135" baseline="-9661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총배출량이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0이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되어야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하며,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이를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1,000억~1조CO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이산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화탄소흡수(CDR)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필요</a:t>
            </a:r>
            <a:endParaRPr sz="1800">
              <a:latin typeface="맑은 고딕"/>
              <a:cs typeface="맑은 고딕"/>
            </a:endParaRPr>
          </a:p>
          <a:p>
            <a:pPr marL="342900" marR="106680" indent="-228600">
              <a:lnSpc>
                <a:spcPct val="133300"/>
              </a:lnSpc>
              <a:buChar char="-"/>
              <a:tabLst>
                <a:tab pos="342265" algn="l"/>
                <a:tab pos="342900" algn="l"/>
                <a:tab pos="1209675" algn="l"/>
                <a:tab pos="1825625" algn="l"/>
                <a:tab pos="2645410" algn="l"/>
                <a:tab pos="3007995" algn="l"/>
                <a:tab pos="3829685" algn="l"/>
                <a:tab pos="4467860" algn="l"/>
                <a:tab pos="5516245" algn="l"/>
                <a:tab pos="6158230" algn="l"/>
                <a:tab pos="7482205" algn="l"/>
                <a:tab pos="8531225" algn="l"/>
                <a:tab pos="9580880" algn="l"/>
              </a:tabLst>
            </a:pPr>
            <a:r>
              <a:rPr sz="1800" dirty="0">
                <a:latin typeface="맑은 고딕"/>
                <a:cs typeface="맑은 고딕"/>
              </a:rPr>
              <a:t>2</a:t>
            </a:r>
            <a:r>
              <a:rPr sz="1800" spc="-10" dirty="0">
                <a:latin typeface="맑은 고딕"/>
                <a:cs typeface="맑은 고딕"/>
              </a:rPr>
              <a:t>0</a:t>
            </a:r>
            <a:r>
              <a:rPr sz="1800" dirty="0">
                <a:latin typeface="맑은 고딕"/>
                <a:cs typeface="맑은 고딕"/>
              </a:rPr>
              <a:t>21년	1</a:t>
            </a:r>
            <a:r>
              <a:rPr sz="1800" spc="-10" dirty="0">
                <a:latin typeface="맑은 고딕"/>
                <a:cs typeface="맑은 고딕"/>
              </a:rPr>
              <a:t>0</a:t>
            </a:r>
            <a:r>
              <a:rPr sz="1800" dirty="0">
                <a:latin typeface="맑은 고딕"/>
                <a:cs typeface="맑은 고딕"/>
              </a:rPr>
              <a:t>월	문재인	전	대통령	</a:t>
            </a:r>
            <a:r>
              <a:rPr sz="1800" spc="-10" dirty="0">
                <a:latin typeface="맑은 고딕"/>
                <a:cs typeface="맑은 고딕"/>
              </a:rPr>
              <a:t>2</a:t>
            </a:r>
            <a:r>
              <a:rPr sz="1800" dirty="0">
                <a:latin typeface="맑은 고딕"/>
                <a:cs typeface="맑은 고딕"/>
              </a:rPr>
              <a:t>050	탄소중립	선언.	2</a:t>
            </a:r>
            <a:r>
              <a:rPr sz="1800" spc="-10" dirty="0">
                <a:latin typeface="맑은 고딕"/>
                <a:cs typeface="맑은 고딕"/>
              </a:rPr>
              <a:t>0</a:t>
            </a:r>
            <a:r>
              <a:rPr sz="1800" dirty="0">
                <a:latin typeface="맑은 고딕"/>
                <a:cs typeface="맑은 고딕"/>
              </a:rPr>
              <a:t>30년까지	온실가스	배출량을	</a:t>
            </a:r>
            <a:r>
              <a:rPr sz="1800" spc="-10" dirty="0">
                <a:latin typeface="맑은 고딕"/>
                <a:cs typeface="맑은 고딕"/>
              </a:rPr>
              <a:t>2</a:t>
            </a:r>
            <a:r>
              <a:rPr sz="1800" dirty="0">
                <a:latin typeface="맑은 고딕"/>
                <a:cs typeface="맑은 고딕"/>
              </a:rPr>
              <a:t>018  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40%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감축하고,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2050년까지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‘순배출량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0(넷제로)’를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달성.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550">
              <a:latin typeface="맑은 고딕"/>
              <a:cs typeface="맑은 고딕"/>
            </a:endParaRPr>
          </a:p>
          <a:p>
            <a:pPr marL="114300" marR="1888489">
              <a:lnSpc>
                <a:spcPct val="133300"/>
              </a:lnSpc>
              <a:buChar char="■"/>
              <a:tabLst>
                <a:tab pos="457200" algn="l"/>
              </a:tabLst>
            </a:pPr>
            <a:r>
              <a:rPr sz="1800" dirty="0">
                <a:latin typeface="맑은 고딕"/>
                <a:cs typeface="맑은 고딕"/>
              </a:rPr>
              <a:t>기후위기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대응을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위한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탄소중립ㆍ녹색성장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기본법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(약칭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: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탄소중립기본법)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[시행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2022.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9.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25.]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[법률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제18469호,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2021.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9.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24.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제정]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550">
              <a:latin typeface="맑은 고딕"/>
              <a:cs typeface="맑은 고딕"/>
            </a:endParaRPr>
          </a:p>
          <a:p>
            <a:pPr marL="114300" marR="107950" algn="just">
              <a:lnSpc>
                <a:spcPct val="133300"/>
              </a:lnSpc>
            </a:pPr>
            <a:r>
              <a:rPr sz="1800" spc="-5" dirty="0">
                <a:latin typeface="맑은 고딕"/>
                <a:cs typeface="맑은 고딕"/>
              </a:rPr>
              <a:t>제3조(기본원칙) </a:t>
            </a:r>
            <a:r>
              <a:rPr sz="1800" dirty="0">
                <a:latin typeface="맑은 고딕"/>
                <a:cs typeface="맑은 고딕"/>
              </a:rPr>
              <a:t>탄소중립 사회로의 이행과 녹색성장은 다음 각 호의 기본원칙에 따라 추진되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어야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한다.</a:t>
            </a:r>
            <a:endParaRPr sz="1800">
              <a:latin typeface="맑은 고딕"/>
              <a:cs typeface="맑은 고딕"/>
            </a:endParaRPr>
          </a:p>
          <a:p>
            <a:pPr marL="114300" marR="107950" algn="just">
              <a:lnSpc>
                <a:spcPct val="133300"/>
              </a:lnSpc>
              <a:buAutoNum type="arabicPeriod"/>
              <a:tabLst>
                <a:tab pos="410209" algn="l"/>
              </a:tabLst>
            </a:pPr>
            <a:r>
              <a:rPr sz="1800" dirty="0">
                <a:latin typeface="맑은 고딕"/>
                <a:cs typeface="맑은 고딕"/>
              </a:rPr>
              <a:t>미래세대의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생존을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보장하기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위하여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현재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세대가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져야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할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책임이라는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세대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간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형평성의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원 </a:t>
            </a:r>
            <a:r>
              <a:rPr sz="1800" spc="-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칙과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지속가능발전의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원칙에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입각한다.</a:t>
            </a:r>
            <a:endParaRPr sz="1800">
              <a:latin typeface="맑은 고딕"/>
              <a:cs typeface="맑은 고딕"/>
            </a:endParaRPr>
          </a:p>
          <a:p>
            <a:pPr marL="114300" marR="106680" algn="just">
              <a:lnSpc>
                <a:spcPct val="133300"/>
              </a:lnSpc>
              <a:buAutoNum type="arabicPeriod"/>
              <a:tabLst>
                <a:tab pos="411480" algn="l"/>
              </a:tabLst>
            </a:pPr>
            <a:r>
              <a:rPr sz="1800" dirty="0">
                <a:latin typeface="맑은 고딕"/>
                <a:cs typeface="맑은 고딕"/>
              </a:rPr>
              <a:t>범지구적인 기후위기의 심각성과 그에 대응하는 국제적 경제환경의 변화에 대한 합리적 인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식을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토대로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종합적인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위기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대응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전략으로서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탄소중립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사회로의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이행과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녹색성장을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추진한다.</a:t>
            </a:r>
            <a:endParaRPr sz="1800">
              <a:latin typeface="맑은 고딕"/>
              <a:cs typeface="맑은 고딕"/>
            </a:endParaRPr>
          </a:p>
          <a:p>
            <a:pPr marL="114300" marR="107314" algn="just">
              <a:lnSpc>
                <a:spcPct val="133300"/>
              </a:lnSpc>
              <a:buAutoNum type="arabicPeriod"/>
              <a:tabLst>
                <a:tab pos="419100" algn="l"/>
              </a:tabLst>
            </a:pPr>
            <a:r>
              <a:rPr sz="1800" dirty="0">
                <a:latin typeface="맑은 고딕"/>
                <a:cs typeface="맑은 고딕"/>
              </a:rPr>
              <a:t>기후변화에 대한 과학적 예측과 분석에 기반하고, 기후위기에 영향을 미치거나 기후위기로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부터 영향을 받는 모든 영역과 분야를 포괄적으로 고려하여 온실가스 감축과 기후위기 적응에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관한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정책을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수립한다.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270" y="4194835"/>
            <a:ext cx="9961245" cy="228600"/>
          </a:xfrm>
          <a:custGeom>
            <a:avLst/>
            <a:gdLst/>
            <a:ahLst/>
            <a:cxnLst/>
            <a:rect l="l" t="t" r="r" b="b"/>
            <a:pathLst>
              <a:path w="9961245" h="228600">
                <a:moveTo>
                  <a:pt x="9960635" y="0"/>
                </a:moveTo>
                <a:lnTo>
                  <a:pt x="0" y="0"/>
                </a:lnTo>
                <a:lnTo>
                  <a:pt x="0" y="228485"/>
                </a:lnTo>
                <a:lnTo>
                  <a:pt x="9960635" y="228485"/>
                </a:lnTo>
                <a:lnTo>
                  <a:pt x="99606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9270" y="4560404"/>
            <a:ext cx="9961245" cy="228600"/>
          </a:xfrm>
          <a:custGeom>
            <a:avLst/>
            <a:gdLst/>
            <a:ahLst/>
            <a:cxnLst/>
            <a:rect l="l" t="t" r="r" b="b"/>
            <a:pathLst>
              <a:path w="9961245" h="228600">
                <a:moveTo>
                  <a:pt x="9960635" y="0"/>
                </a:moveTo>
                <a:lnTo>
                  <a:pt x="0" y="0"/>
                </a:lnTo>
                <a:lnTo>
                  <a:pt x="0" y="228473"/>
                </a:lnTo>
                <a:lnTo>
                  <a:pt x="9960635" y="228473"/>
                </a:lnTo>
                <a:lnTo>
                  <a:pt x="99606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270" y="4925961"/>
            <a:ext cx="8091805" cy="228600"/>
          </a:xfrm>
          <a:custGeom>
            <a:avLst/>
            <a:gdLst/>
            <a:ahLst/>
            <a:cxnLst/>
            <a:rect l="l" t="t" r="r" b="b"/>
            <a:pathLst>
              <a:path w="8091805" h="228600">
                <a:moveTo>
                  <a:pt x="8091208" y="0"/>
                </a:moveTo>
                <a:lnTo>
                  <a:pt x="0" y="0"/>
                </a:lnTo>
                <a:lnTo>
                  <a:pt x="0" y="228485"/>
                </a:lnTo>
                <a:lnTo>
                  <a:pt x="8091208" y="228485"/>
                </a:lnTo>
                <a:lnTo>
                  <a:pt x="809120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9270" y="5657088"/>
            <a:ext cx="10074910" cy="228600"/>
          </a:xfrm>
          <a:custGeom>
            <a:avLst/>
            <a:gdLst/>
            <a:ahLst/>
            <a:cxnLst/>
            <a:rect l="l" t="t" r="r" b="b"/>
            <a:pathLst>
              <a:path w="10074910" h="228600">
                <a:moveTo>
                  <a:pt x="10074808" y="0"/>
                </a:moveTo>
                <a:lnTo>
                  <a:pt x="0" y="0"/>
                </a:lnTo>
                <a:lnTo>
                  <a:pt x="0" y="228485"/>
                </a:lnTo>
                <a:lnTo>
                  <a:pt x="10074808" y="228485"/>
                </a:lnTo>
                <a:lnTo>
                  <a:pt x="1007480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9270" y="6022657"/>
            <a:ext cx="9961245" cy="228600"/>
          </a:xfrm>
          <a:custGeom>
            <a:avLst/>
            <a:gdLst/>
            <a:ahLst/>
            <a:cxnLst/>
            <a:rect l="l" t="t" r="r" b="b"/>
            <a:pathLst>
              <a:path w="9961245" h="228600">
                <a:moveTo>
                  <a:pt x="9960635" y="0"/>
                </a:moveTo>
                <a:lnTo>
                  <a:pt x="0" y="0"/>
                </a:lnTo>
                <a:lnTo>
                  <a:pt x="0" y="228472"/>
                </a:lnTo>
                <a:lnTo>
                  <a:pt x="9960635" y="228472"/>
                </a:lnTo>
                <a:lnTo>
                  <a:pt x="99606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9270" y="6388214"/>
            <a:ext cx="9496425" cy="228600"/>
          </a:xfrm>
          <a:custGeom>
            <a:avLst/>
            <a:gdLst/>
            <a:ahLst/>
            <a:cxnLst/>
            <a:rect l="l" t="t" r="r" b="b"/>
            <a:pathLst>
              <a:path w="9496425" h="228600">
                <a:moveTo>
                  <a:pt x="9496323" y="0"/>
                </a:moveTo>
                <a:lnTo>
                  <a:pt x="0" y="0"/>
                </a:lnTo>
                <a:lnTo>
                  <a:pt x="0" y="228485"/>
                </a:lnTo>
                <a:lnTo>
                  <a:pt x="9496323" y="228485"/>
                </a:lnTo>
                <a:lnTo>
                  <a:pt x="949632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6963" y="401828"/>
            <a:ext cx="9997440" cy="6243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3300"/>
              </a:lnSpc>
              <a:spcBef>
                <a:spcPts val="100"/>
              </a:spcBef>
              <a:buAutoNum type="arabicPeriod" startAt="4"/>
              <a:tabLst>
                <a:tab pos="319405" algn="l"/>
              </a:tabLst>
            </a:pPr>
            <a:r>
              <a:rPr sz="1800" dirty="0">
                <a:latin typeface="맑은 고딕"/>
                <a:cs typeface="맑은 고딕"/>
              </a:rPr>
              <a:t>기후위기로 인한 책임과 이익이 사회 전체에 균형 있게 분배되도록 하는 기후정의를 추구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함으로써 기후위기와 사회적 불평등을 동시에 극복하고, 탄소중립 사회로의 이행 과정에서 피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해를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입을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있는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취약한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계층ㆍ부문ㆍ지역을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보호하는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등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정의로운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전환을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실현한다.</a:t>
            </a:r>
            <a:endParaRPr sz="180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buAutoNum type="arabicPeriod" startAt="4"/>
              <a:tabLst>
                <a:tab pos="309880" algn="l"/>
              </a:tabLst>
            </a:pPr>
            <a:r>
              <a:rPr sz="1800" dirty="0">
                <a:latin typeface="맑은 고딕"/>
                <a:cs typeface="맑은 고딕"/>
              </a:rPr>
              <a:t>환경오염이나 온실가스 배출로 인한 경제적 비용이 재화 또는 서비스의 시장가격에 합리적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으로 반영되도록 조세체계와 금융체계 등을 개편하여 오염자 부담의 원칙이 구현되도록 노력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한다.</a:t>
            </a:r>
            <a:endParaRPr sz="1800">
              <a:latin typeface="맑은 고딕"/>
              <a:cs typeface="맑은 고딕"/>
            </a:endParaRPr>
          </a:p>
          <a:p>
            <a:pPr marL="12700" marR="6350" algn="just">
              <a:lnSpc>
                <a:spcPct val="133300"/>
              </a:lnSpc>
              <a:buAutoNum type="arabicPeriod" startAt="4"/>
              <a:tabLst>
                <a:tab pos="305435" algn="l"/>
              </a:tabLst>
            </a:pPr>
            <a:r>
              <a:rPr sz="1800" dirty="0">
                <a:latin typeface="맑은 고딕"/>
                <a:cs typeface="맑은 고딕"/>
              </a:rPr>
              <a:t>탄소중립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사회로의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이행을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통하여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기후위기를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극복함과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동시에,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성장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잠재력과</a:t>
            </a:r>
            <a:r>
              <a:rPr sz="1800" spc="28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경쟁력이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높 </a:t>
            </a:r>
            <a:r>
              <a:rPr sz="1800" spc="-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은 녹색기술과 녹색산업에 대한 투자 및 지원을 강화함으로써 국가 성장동력을 확충하고 국제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경쟁력을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강화하며,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일자리를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창출하는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기회로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활용하도록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한다.</a:t>
            </a:r>
            <a:endParaRPr sz="1800">
              <a:latin typeface="맑은 고딕"/>
              <a:cs typeface="맑은 고딕"/>
            </a:endParaRPr>
          </a:p>
          <a:p>
            <a:pPr marL="302260" indent="-289560" algn="just">
              <a:lnSpc>
                <a:spcPct val="100000"/>
              </a:lnSpc>
              <a:spcBef>
                <a:spcPts val="720"/>
              </a:spcBef>
              <a:buAutoNum type="arabicPeriod" startAt="4"/>
              <a:tabLst>
                <a:tab pos="302260" algn="l"/>
              </a:tabLst>
            </a:pPr>
            <a:r>
              <a:rPr sz="1800" dirty="0">
                <a:latin typeface="맑은 고딕"/>
                <a:cs typeface="맑은 고딕"/>
              </a:rPr>
              <a:t>탄소중립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사회로의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이행과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녹색성장의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추진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과정에서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모든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국민의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민주적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참여를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보장한다.</a:t>
            </a:r>
            <a:endParaRPr sz="180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  <a:buAutoNum type="arabicPeriod" startAt="4"/>
              <a:tabLst>
                <a:tab pos="316230" algn="l"/>
              </a:tabLst>
            </a:pPr>
            <a:r>
              <a:rPr sz="1800" dirty="0">
                <a:latin typeface="맑은 고딕"/>
                <a:cs typeface="맑은 고딕"/>
              </a:rPr>
              <a:t>기후위기가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인류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공통의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문제라는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인식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아래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지구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평균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기온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상승을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산업화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이전</a:t>
            </a:r>
            <a:r>
              <a:rPr sz="1800" spc="3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3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최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 섭씨 </a:t>
            </a:r>
            <a:r>
              <a:rPr sz="1800" spc="-5" dirty="0">
                <a:latin typeface="맑은 고딕"/>
                <a:cs typeface="맑은 고딕"/>
              </a:rPr>
              <a:t>1.5도로 </a:t>
            </a:r>
            <a:r>
              <a:rPr sz="1800" dirty="0">
                <a:latin typeface="맑은 고딕"/>
                <a:cs typeface="맑은 고딕"/>
              </a:rPr>
              <a:t>제한하기 위한 국제사회의 노력에 적극 동참하고, 개발도상국의 환경과 사회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정의를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저해하지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아니하며,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기후위기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대응을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지원하기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협력을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강화한다.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550">
              <a:latin typeface="맑은 고딕"/>
              <a:cs typeface="맑은 고딕"/>
            </a:endParaRPr>
          </a:p>
          <a:p>
            <a:pPr marL="12700" marR="5080" algn="just">
              <a:lnSpc>
                <a:spcPct val="133300"/>
              </a:lnSpc>
            </a:pPr>
            <a:r>
              <a:rPr sz="1800" spc="-5" dirty="0">
                <a:latin typeface="맑은 고딕"/>
                <a:cs typeface="맑은 고딕"/>
              </a:rPr>
              <a:t>제8조(중장기</a:t>
            </a:r>
            <a:r>
              <a:rPr sz="1800" dirty="0">
                <a:latin typeface="맑은 고딕"/>
                <a:cs typeface="맑은 고딕"/>
              </a:rPr>
              <a:t> 국가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목표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등)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①정부는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배출량을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2030년까지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2018년의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배출량</a:t>
            </a:r>
            <a:r>
              <a:rPr sz="1800" spc="30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대비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35퍼센트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이상의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범위에서</a:t>
            </a:r>
            <a:r>
              <a:rPr sz="1800" spc="31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대통령령으로</a:t>
            </a:r>
            <a:r>
              <a:rPr sz="1800" spc="31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정하는</a:t>
            </a:r>
            <a:r>
              <a:rPr sz="1800" spc="3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비율만 </a:t>
            </a:r>
            <a:r>
              <a:rPr sz="1800" spc="-62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큼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감축하는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것을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중장기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국가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온실가스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감축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목표(이하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“중장기감축목표”라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한다)로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한다.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270" y="904773"/>
            <a:ext cx="9961245" cy="228600"/>
          </a:xfrm>
          <a:custGeom>
            <a:avLst/>
            <a:gdLst/>
            <a:ahLst/>
            <a:cxnLst/>
            <a:rect l="l" t="t" r="r" b="b"/>
            <a:pathLst>
              <a:path w="9961245" h="228600">
                <a:moveTo>
                  <a:pt x="9960635" y="0"/>
                </a:moveTo>
                <a:lnTo>
                  <a:pt x="0" y="0"/>
                </a:lnTo>
                <a:lnTo>
                  <a:pt x="0" y="228473"/>
                </a:lnTo>
                <a:lnTo>
                  <a:pt x="9960635" y="228473"/>
                </a:lnTo>
                <a:lnTo>
                  <a:pt x="99606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9270" y="1270330"/>
            <a:ext cx="2585085" cy="228600"/>
          </a:xfrm>
          <a:custGeom>
            <a:avLst/>
            <a:gdLst/>
            <a:ahLst/>
            <a:cxnLst/>
            <a:rect l="l" t="t" r="r" b="b"/>
            <a:pathLst>
              <a:path w="2585085" h="228600">
                <a:moveTo>
                  <a:pt x="2584919" y="0"/>
                </a:moveTo>
                <a:lnTo>
                  <a:pt x="0" y="0"/>
                </a:lnTo>
                <a:lnTo>
                  <a:pt x="0" y="228485"/>
                </a:lnTo>
                <a:lnTo>
                  <a:pt x="2584919" y="228485"/>
                </a:lnTo>
                <a:lnTo>
                  <a:pt x="258491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8863" y="401828"/>
            <a:ext cx="10073640" cy="660908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820"/>
              </a:spcBef>
            </a:pPr>
            <a:r>
              <a:rPr sz="1800" dirty="0">
                <a:latin typeface="맑은 고딕"/>
                <a:cs typeface="맑은 고딕"/>
              </a:rPr>
              <a:t>동법</a:t>
            </a:r>
            <a:r>
              <a:rPr sz="1800" spc="20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시행령</a:t>
            </a:r>
            <a:endParaRPr sz="1800">
              <a:latin typeface="맑은 고딕"/>
              <a:cs typeface="맑은 고딕"/>
            </a:endParaRPr>
          </a:p>
          <a:p>
            <a:pPr marL="50800" marR="43180">
              <a:lnSpc>
                <a:spcPct val="133300"/>
              </a:lnSpc>
              <a:tabLst>
                <a:tab pos="1516380" algn="l"/>
                <a:tab pos="2101850" algn="l"/>
                <a:tab pos="3143885" algn="l"/>
                <a:tab pos="3729354" algn="l"/>
                <a:tab pos="4314825" algn="l"/>
                <a:tab pos="4741545" algn="l"/>
                <a:tab pos="7077709" algn="l"/>
                <a:tab pos="8663940" algn="l"/>
                <a:tab pos="9478010" algn="l"/>
              </a:tabLst>
            </a:pPr>
            <a:r>
              <a:rPr sz="1800" dirty="0">
                <a:latin typeface="맑은 고딕"/>
                <a:cs typeface="맑은 고딕"/>
              </a:rPr>
              <a:t>제3조</a:t>
            </a:r>
            <a:r>
              <a:rPr sz="1800" spc="-10" dirty="0">
                <a:latin typeface="맑은 고딕"/>
                <a:cs typeface="맑은 고딕"/>
              </a:rPr>
              <a:t>(</a:t>
            </a:r>
            <a:r>
              <a:rPr sz="1800" dirty="0">
                <a:latin typeface="맑은 고딕"/>
                <a:cs typeface="맑은 고딕"/>
              </a:rPr>
              <a:t>중장기	국가	온실가스	감축	목표	등)	①법 </a:t>
            </a:r>
            <a:r>
              <a:rPr sz="1800" spc="-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제8조제1항에서	“대통령령으로	정하는	비율”  이란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40퍼센트를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말한다.</a:t>
            </a:r>
            <a:endParaRPr sz="18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950">
              <a:latin typeface="맑은 고딕"/>
              <a:cs typeface="맑은 고딕"/>
            </a:endParaRPr>
          </a:p>
          <a:p>
            <a:pPr marL="393700" indent="-342900">
              <a:lnSpc>
                <a:spcPct val="100000"/>
              </a:lnSpc>
              <a:spcBef>
                <a:spcPts val="5"/>
              </a:spcBef>
              <a:buChar char="■"/>
              <a:tabLst>
                <a:tab pos="393700" algn="l"/>
              </a:tabLst>
            </a:pPr>
            <a:r>
              <a:rPr sz="1800" dirty="0">
                <a:latin typeface="맑은 고딕"/>
                <a:cs typeface="맑은 고딕"/>
              </a:rPr>
              <a:t>무엇이</a:t>
            </a:r>
            <a:r>
              <a:rPr sz="1800" spc="20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위헌인가?</a:t>
            </a:r>
            <a:endParaRPr sz="1800">
              <a:latin typeface="맑은 고딕"/>
              <a:cs typeface="맑은 고딕"/>
            </a:endParaRPr>
          </a:p>
          <a:p>
            <a:pPr marL="50800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맑은 고딕"/>
                <a:cs typeface="맑은 고딕"/>
              </a:rPr>
              <a:t>*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spc="-10" dirty="0">
                <a:latin typeface="맑은 고딕"/>
                <a:cs typeface="맑은 고딕"/>
              </a:rPr>
              <a:t>「</a:t>
            </a:r>
            <a:r>
              <a:rPr sz="1800" dirty="0">
                <a:latin typeface="맑은 고딕"/>
                <a:cs typeface="맑은 고딕"/>
              </a:rPr>
              <a:t>지구온난화</a:t>
            </a:r>
            <a:r>
              <a:rPr sz="1800" spc="24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1.5℃</a:t>
            </a:r>
            <a:r>
              <a:rPr sz="1800" dirty="0">
                <a:latin typeface="맑은 고딕"/>
                <a:cs typeface="맑은 고딕"/>
              </a:rPr>
              <a:t>」특별보고서에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따르면</a:t>
            </a:r>
            <a:endParaRPr sz="1800">
              <a:latin typeface="맑은 고딕"/>
              <a:cs typeface="맑은 고딕"/>
            </a:endParaRPr>
          </a:p>
          <a:p>
            <a:pPr marL="50800" marR="43180">
              <a:lnSpc>
                <a:spcPct val="133300"/>
              </a:lnSpc>
              <a:buChar char="-"/>
              <a:tabLst>
                <a:tab pos="286385" algn="l"/>
                <a:tab pos="287020" algn="l"/>
                <a:tab pos="1617345" algn="l"/>
                <a:tab pos="1987550" algn="l"/>
                <a:tab pos="2586355" algn="l"/>
                <a:tab pos="3185160" algn="l"/>
                <a:tab pos="3783965" algn="l"/>
                <a:tab pos="4445635" algn="l"/>
                <a:tab pos="5044440" algn="l"/>
                <a:tab pos="5871845" algn="l"/>
                <a:tab pos="6471285" algn="l"/>
                <a:tab pos="9224645" algn="l"/>
              </a:tabLst>
            </a:pPr>
            <a:r>
              <a:rPr sz="1800" spc="-10" dirty="0">
                <a:latin typeface="맑은 고딕"/>
                <a:cs typeface="맑은 고딕"/>
              </a:rPr>
              <a:t>2</a:t>
            </a:r>
            <a:r>
              <a:rPr sz="1800" dirty="0">
                <a:latin typeface="맑은 고딕"/>
                <a:cs typeface="맑은 고딕"/>
              </a:rPr>
              <a:t>10</a:t>
            </a:r>
            <a:r>
              <a:rPr sz="1800" spc="-10" dirty="0">
                <a:latin typeface="맑은 고딕"/>
                <a:cs typeface="맑은 고딕"/>
              </a:rPr>
              <a:t>0</a:t>
            </a:r>
            <a:r>
              <a:rPr sz="1800" dirty="0">
                <a:latin typeface="맑은 고딕"/>
                <a:cs typeface="맑은 고딕"/>
              </a:rPr>
              <a:t>년까지	전	지구	평균	온도	1.</a:t>
            </a:r>
            <a:r>
              <a:rPr sz="1800" spc="-10" dirty="0">
                <a:latin typeface="맑은 고딕"/>
                <a:cs typeface="맑은 고딕"/>
              </a:rPr>
              <a:t>5</a:t>
            </a:r>
            <a:r>
              <a:rPr sz="1800" dirty="0">
                <a:latin typeface="맑은 고딕"/>
                <a:cs typeface="맑은 고딕"/>
              </a:rPr>
              <a:t>℃	상승	제한을	위한	잔여탄소배출총량(car</a:t>
            </a:r>
            <a:r>
              <a:rPr sz="1800" spc="-5" dirty="0">
                <a:latin typeface="맑은 고딕"/>
                <a:cs typeface="맑은 고딕"/>
              </a:rPr>
              <a:t>b</a:t>
            </a:r>
            <a:r>
              <a:rPr sz="1800" dirty="0">
                <a:latin typeface="맑은 고딕"/>
                <a:cs typeface="맑은 고딕"/>
              </a:rPr>
              <a:t>on	</a:t>
            </a:r>
            <a:r>
              <a:rPr sz="1800" spc="-5" dirty="0">
                <a:latin typeface="맑은 고딕"/>
                <a:cs typeface="맑은 고딕"/>
              </a:rPr>
              <a:t>b</a:t>
            </a:r>
            <a:r>
              <a:rPr sz="1800" dirty="0">
                <a:latin typeface="맑은 고딕"/>
                <a:cs typeface="맑은 고딕"/>
              </a:rPr>
              <a:t>u</a:t>
            </a:r>
            <a:r>
              <a:rPr sz="1800" spc="5" dirty="0">
                <a:latin typeface="맑은 고딕"/>
                <a:cs typeface="맑은 고딕"/>
              </a:rPr>
              <a:t>d</a:t>
            </a:r>
            <a:r>
              <a:rPr sz="1800" spc="-5" dirty="0">
                <a:latin typeface="맑은 고딕"/>
                <a:cs typeface="맑은 고딕"/>
              </a:rPr>
              <a:t>ge</a:t>
            </a:r>
            <a:r>
              <a:rPr sz="1800" dirty="0">
                <a:latin typeface="맑은 고딕"/>
                <a:cs typeface="맑은 고딕"/>
              </a:rPr>
              <a:t>t,  탄소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예산)은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4,200~5,800억CO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</a:t>
            </a:r>
            <a:endParaRPr sz="1800">
              <a:latin typeface="맑은 고딕"/>
              <a:cs typeface="맑은 고딕"/>
            </a:endParaRPr>
          </a:p>
          <a:p>
            <a:pPr marL="216535" marR="43180" indent="-166370">
              <a:lnSpc>
                <a:spcPct val="133300"/>
              </a:lnSpc>
            </a:pPr>
            <a:r>
              <a:rPr sz="1800" dirty="0">
                <a:latin typeface="맑은 고딕"/>
                <a:cs typeface="맑은 고딕"/>
              </a:rPr>
              <a:t>-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2020년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세계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인구수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7,794,799,000명/한국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인구수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51,780,579명으로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한국</a:t>
            </a:r>
            <a:r>
              <a:rPr sz="1800" spc="27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인구</a:t>
            </a:r>
            <a:r>
              <a:rPr sz="1800" spc="27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비중은</a:t>
            </a:r>
            <a:r>
              <a:rPr sz="1800" spc="29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전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세계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인구의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0.66%</a:t>
            </a:r>
            <a:endParaRPr sz="1800">
              <a:latin typeface="맑은 고딕"/>
              <a:cs typeface="맑은 고딕"/>
            </a:endParaRPr>
          </a:p>
          <a:p>
            <a:pPr marL="279400" indent="-228600">
              <a:lnSpc>
                <a:spcPct val="100000"/>
              </a:lnSpc>
              <a:spcBef>
                <a:spcPts val="720"/>
              </a:spcBef>
              <a:buChar char="-"/>
              <a:tabLst>
                <a:tab pos="278765" algn="l"/>
                <a:tab pos="279400" algn="l"/>
              </a:tabLst>
            </a:pPr>
            <a:r>
              <a:rPr sz="1800" dirty="0">
                <a:latin typeface="맑은 고딕"/>
                <a:cs typeface="맑은 고딕"/>
              </a:rPr>
              <a:t>잔여</a:t>
            </a:r>
            <a:r>
              <a:rPr sz="1800" spc="24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예산은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약</a:t>
            </a:r>
            <a:r>
              <a:rPr sz="1800" spc="25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28~38억CO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</a:t>
            </a:r>
            <a:endParaRPr sz="1800">
              <a:latin typeface="맑은 고딕"/>
              <a:cs typeface="맑은 고딕"/>
            </a:endParaRPr>
          </a:p>
          <a:p>
            <a:pPr marL="279400" marR="43180" indent="-228600" algn="just">
              <a:lnSpc>
                <a:spcPct val="133300"/>
              </a:lnSpc>
              <a:buChar char="-"/>
              <a:tabLst>
                <a:tab pos="279400" algn="l"/>
              </a:tabLst>
            </a:pPr>
            <a:r>
              <a:rPr sz="1800" dirty="0">
                <a:latin typeface="맑은 고딕"/>
                <a:cs typeface="맑은 고딕"/>
              </a:rPr>
              <a:t>탄소중립기본법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시행령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제3조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제1항(2018년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기준</a:t>
            </a:r>
            <a:r>
              <a:rPr sz="1800" spc="61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2030년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–40%)에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따라</a:t>
            </a:r>
            <a:r>
              <a:rPr sz="1800" spc="60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2018년</a:t>
            </a:r>
            <a:r>
              <a:rPr sz="1800" spc="60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728백만 </a:t>
            </a:r>
            <a:r>
              <a:rPr sz="1800" spc="-62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 </a:t>
            </a:r>
            <a:r>
              <a:rPr sz="1800" dirty="0">
                <a:latin typeface="맑은 고딕"/>
                <a:cs typeface="맑은 고딕"/>
              </a:rPr>
              <a:t>→ </a:t>
            </a:r>
            <a:r>
              <a:rPr sz="1800" spc="-5" dirty="0">
                <a:latin typeface="맑은 고딕"/>
                <a:cs typeface="맑은 고딕"/>
              </a:rPr>
              <a:t>2030년 437백만CO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톤, </a:t>
            </a:r>
            <a:r>
              <a:rPr sz="1800" dirty="0">
                <a:latin typeface="맑은 고딕"/>
                <a:cs typeface="맑은 고딕"/>
              </a:rPr>
              <a:t>일정하게 감소한다고 가정하면 </a:t>
            </a:r>
            <a:r>
              <a:rPr sz="1800" spc="-5" dirty="0">
                <a:latin typeface="맑은 고딕"/>
                <a:cs typeface="맑은 고딕"/>
              </a:rPr>
              <a:t>2020년부터 2030년까지 </a:t>
            </a:r>
            <a:r>
              <a:rPr sz="1800" dirty="0">
                <a:latin typeface="맑은 고딕"/>
                <a:cs typeface="맑은 고딕"/>
              </a:rPr>
              <a:t>배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출량의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합만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60억CO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톤을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상회함.</a:t>
            </a:r>
            <a:r>
              <a:rPr sz="1800" spc="254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잔여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탄소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예산의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약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2배.</a:t>
            </a:r>
            <a:endParaRPr sz="1800">
              <a:latin typeface="맑은 고딕"/>
              <a:cs typeface="맑은 고딕"/>
            </a:endParaRPr>
          </a:p>
          <a:p>
            <a:pPr marL="279400" marR="43180" indent="-228600" algn="just">
              <a:lnSpc>
                <a:spcPct val="133300"/>
              </a:lnSpc>
              <a:buChar char="-"/>
              <a:tabLst>
                <a:tab pos="279400" algn="l"/>
              </a:tabLst>
            </a:pPr>
            <a:r>
              <a:rPr sz="1800" dirty="0">
                <a:latin typeface="맑은 고딕"/>
                <a:cs typeface="맑은 고딕"/>
              </a:rPr>
              <a:t>강원도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삼척에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대한민국의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마지막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석탄화력발전소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삼척블루파워(포스코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자회사)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건설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중 </a:t>
            </a:r>
            <a:r>
              <a:rPr sz="1800" spc="-620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(2018년 </a:t>
            </a:r>
            <a:r>
              <a:rPr sz="1800" dirty="0">
                <a:latin typeface="맑은 고딕"/>
                <a:cs typeface="맑은 고딕"/>
              </a:rPr>
              <a:t>착공, </a:t>
            </a:r>
            <a:r>
              <a:rPr sz="1800" spc="-5" dirty="0">
                <a:latin typeface="맑은 고딕"/>
                <a:cs typeface="맑은 고딕"/>
              </a:rPr>
              <a:t>2024년 </a:t>
            </a:r>
            <a:r>
              <a:rPr sz="1800" dirty="0">
                <a:latin typeface="맑은 고딕"/>
                <a:cs typeface="맑은 고딕"/>
              </a:rPr>
              <a:t>준공 예정). 완공되면 </a:t>
            </a:r>
            <a:r>
              <a:rPr sz="1800" spc="-5" dirty="0">
                <a:latin typeface="맑은 고딕"/>
                <a:cs typeface="맑은 고딕"/>
              </a:rPr>
              <a:t>2050년까지 </a:t>
            </a:r>
            <a:r>
              <a:rPr sz="1800" dirty="0">
                <a:latin typeface="맑은 고딕"/>
                <a:cs typeface="맑은 고딕"/>
              </a:rPr>
              <a:t>최소 약 30년간 가동 예정, 연간 13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spc="-5" dirty="0">
                <a:latin typeface="맑은 고딕"/>
                <a:cs typeface="맑은 고딕"/>
              </a:rPr>
              <a:t>백만CO</a:t>
            </a:r>
            <a:r>
              <a:rPr sz="1725" spc="-7" baseline="-9661" dirty="0">
                <a:latin typeface="맑은 고딕"/>
                <a:cs typeface="맑은 고딕"/>
              </a:rPr>
              <a:t>2</a:t>
            </a:r>
            <a:r>
              <a:rPr sz="1800" spc="-5" dirty="0">
                <a:latin typeface="맑은 고딕"/>
                <a:cs typeface="맑은 고딕"/>
              </a:rPr>
              <a:t>톤의 </a:t>
            </a:r>
            <a:r>
              <a:rPr sz="1800" dirty="0">
                <a:latin typeface="맑은 고딕"/>
                <a:cs typeface="맑은 고딕"/>
              </a:rPr>
              <a:t>온실가스 배출 예상. (문재임 대통령 재임 시 </a:t>
            </a:r>
            <a:r>
              <a:rPr sz="1800" spc="-5" dirty="0">
                <a:latin typeface="맑은 고딕"/>
                <a:cs typeface="맑은 고딕"/>
              </a:rPr>
              <a:t>2018년 </a:t>
            </a:r>
            <a:r>
              <a:rPr sz="1800" dirty="0">
                <a:latin typeface="맑은 고딕"/>
                <a:cs typeface="맑은 고딕"/>
              </a:rPr>
              <a:t>1월 산업통상자원부 전원 </a:t>
            </a:r>
            <a:r>
              <a:rPr sz="1800" spc="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개발사업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실시계획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승인</a:t>
            </a:r>
            <a:r>
              <a:rPr sz="1800" spc="260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및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고시</a:t>
            </a:r>
            <a:r>
              <a:rPr sz="1800" spc="265" dirty="0">
                <a:latin typeface="맑은 고딕"/>
                <a:cs typeface="맑은 고딕"/>
              </a:rPr>
              <a:t> </a:t>
            </a:r>
            <a:r>
              <a:rPr sz="1800" dirty="0">
                <a:latin typeface="맑은 고딕"/>
                <a:cs typeface="맑은 고딕"/>
              </a:rPr>
              <a:t>완료)</a:t>
            </a:r>
            <a:endParaRPr sz="18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1597</Words>
  <Application>Microsoft Office PowerPoint</Application>
  <PresentationFormat>사용자 지정</PresentationFormat>
  <Paragraphs>150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Theme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</dc:creator>
  <cp:lastModifiedBy>라중연</cp:lastModifiedBy>
  <cp:revision>1</cp:revision>
  <dcterms:created xsi:type="dcterms:W3CDTF">2022-12-13T02:06:13Z</dcterms:created>
  <dcterms:modified xsi:type="dcterms:W3CDTF">2022-12-14T11:26:49Z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Hwp 2022 12.0.0.2535</vt:lpwstr>
  </property>
  <property fmtid="{D5CDD505-2E9C-101B-9397-08002B2CF9AE}" pid="4" name="LastSaved">
    <vt:filetime>2022-12-13T00:00:00Z</vt:filetime>
  </property>
</Properties>
</file>